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82" r:id="rId4"/>
    <p:sldId id="283" r:id="rId5"/>
    <p:sldId id="278" r:id="rId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47">
          <p15:clr>
            <a:srgbClr val="A4A3A4"/>
          </p15:clr>
        </p15:guide>
        <p15:guide id="2" pos="29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164" y="72"/>
      </p:cViewPr>
      <p:guideLst>
        <p:guide orient="horz" pos="4047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C73846-8F9E-4618-B936-59F30220995D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BB78B9-41E1-45E0-9596-B02AEF4C4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81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03AE68-5D65-4151-B956-12401D31002B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5E0A9A-95A7-4A50-AE02-7CD38AC4C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23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WWlogosmal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07950"/>
            <a:ext cx="191928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wwsbackgroun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68786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 descr="pptcogline.t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5754688"/>
            <a:ext cx="4035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glasgowlogo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6003925"/>
            <a:ext cx="12795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ESRC-300-cmyk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851525"/>
            <a:ext cx="685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SGstacked.ti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5834063"/>
            <a:ext cx="635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unilogoppt.ti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5649913"/>
            <a:ext cx="1112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tworksscotland.ac.uk/" TargetMode="External"/><Relationship Id="rId2" Type="http://schemas.openxmlformats.org/officeDocument/2006/relationships/hyperlink" Target="mailto:nick.bland@ed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1534553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Scaling and sustaining change</a:t>
            </a:r>
          </a:p>
          <a:p>
            <a:pPr algn="ctr" eaLnBrk="1" hangingPunct="1"/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Nick Bland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Co-Director, What Works Scotland</a:t>
            </a:r>
          </a:p>
          <a:p>
            <a:pPr algn="ctr" eaLnBrk="1" hangingPunct="1"/>
            <a:endParaRPr lang="en-US" altLang="en-US" sz="2400" dirty="0" smtClean="0"/>
          </a:p>
          <a:p>
            <a:pPr algn="ctr" eaLnBrk="1" hangingPunct="1"/>
            <a:r>
              <a:rPr lang="en-US" altLang="en-US" sz="2000" dirty="0" smtClean="0"/>
              <a:t>Aberdeen Community Planning Partnership Board</a:t>
            </a:r>
          </a:p>
          <a:p>
            <a:pPr algn="ctr" eaLnBrk="1" hangingPunct="1"/>
            <a:r>
              <a:rPr lang="en-US" altLang="en-US" sz="2000" dirty="0" smtClean="0"/>
              <a:t>6 July 2015</a:t>
            </a:r>
          </a:p>
          <a:p>
            <a:pPr algn="ctr" eaLnBrk="1" hangingPunct="1"/>
            <a:endParaRPr lang="en-US" altLang="en-US" sz="1200" b="1" dirty="0" smtClean="0"/>
          </a:p>
          <a:p>
            <a:pPr algn="ctr" eaLnBrk="1" hangingPunct="1"/>
            <a:r>
              <a:rPr lang="en-US" altLang="en-US" dirty="0" smtClean="0">
                <a:hlinkClick r:id="rId2"/>
              </a:rPr>
              <a:t>nick.bland@ed.ac.uk</a:t>
            </a:r>
            <a:endParaRPr lang="en-US" altLang="en-US" dirty="0" smtClean="0"/>
          </a:p>
          <a:p>
            <a:pPr algn="ctr" eaLnBrk="1" hangingPunct="1"/>
            <a:r>
              <a:rPr lang="en-US" altLang="en-US" dirty="0" smtClean="0">
                <a:hlinkClick r:id="rId3"/>
              </a:rPr>
              <a:t>www.whatworksscotland.ac.uk</a:t>
            </a:r>
            <a:endParaRPr lang="en-US" altLang="en-US" dirty="0" smtClean="0"/>
          </a:p>
          <a:p>
            <a:pPr algn="ctr" eaLnBrk="1" hangingPunct="1"/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Review of the research evidence on ‘scaling-up innovation’: </a:t>
            </a:r>
          </a:p>
          <a:p>
            <a:pPr lvl="1"/>
            <a:r>
              <a:rPr lang="en-GB" dirty="0" smtClean="0"/>
              <a:t>175 studies reviewed: international and cross-sectoral </a:t>
            </a:r>
          </a:p>
          <a:p>
            <a:r>
              <a:rPr lang="en-GB" dirty="0" smtClean="0"/>
              <a:t>Drawing out the common findings from this diverse evidence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5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GB" sz="4000" b="1" dirty="0" smtClean="0"/>
              <a:t>‘Scale-up’ &amp; spread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380"/>
            <a:ext cx="8229600" cy="4525963"/>
          </a:xfrm>
        </p:spPr>
        <p:txBody>
          <a:bodyPr/>
          <a:lstStyle/>
          <a:p>
            <a:r>
              <a:rPr lang="en-GB" dirty="0" smtClean="0"/>
              <a:t>This is a particular approach to change:</a:t>
            </a:r>
          </a:p>
          <a:p>
            <a:pPr lvl="1"/>
            <a:r>
              <a:rPr lang="en-GB" dirty="0" smtClean="0"/>
              <a:t>But is it less risky? More liable to success?</a:t>
            </a:r>
          </a:p>
          <a:p>
            <a:r>
              <a:rPr lang="en-GB" dirty="0" smtClean="0"/>
              <a:t>It focuses on clearly-bounded small-scale innovation, identified as ‘successful’:</a:t>
            </a:r>
          </a:p>
          <a:p>
            <a:pPr lvl="1"/>
            <a:r>
              <a:rPr lang="en-GB" dirty="0" smtClean="0"/>
              <a:t>Is there clarity about the boundary?</a:t>
            </a:r>
          </a:p>
          <a:p>
            <a:pPr lvl="1"/>
            <a:r>
              <a:rPr lang="en-GB" dirty="0" smtClean="0"/>
              <a:t>A clear and shared understanding of the success?</a:t>
            </a:r>
          </a:p>
          <a:p>
            <a:pPr lvl="1"/>
            <a:r>
              <a:rPr lang="en-GB" dirty="0" smtClean="0"/>
              <a:t>What works, for who, how and in what context?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4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The scaling process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682"/>
            <a:ext cx="8229600" cy="3963472"/>
          </a:xfrm>
        </p:spPr>
        <p:txBody>
          <a:bodyPr/>
          <a:lstStyle/>
          <a:p>
            <a:r>
              <a:rPr lang="en-GB" sz="2400" dirty="0" smtClean="0"/>
              <a:t>This is a complex, non-linear process of change: </a:t>
            </a:r>
          </a:p>
          <a:p>
            <a:pPr lvl="1"/>
            <a:r>
              <a:rPr lang="en-GB" sz="2000" dirty="0" smtClean="0"/>
              <a:t>It needs preparation, time, sustained commitment and resources</a:t>
            </a:r>
          </a:p>
          <a:p>
            <a:r>
              <a:rPr lang="en-GB" sz="2400" dirty="0" smtClean="0"/>
              <a:t>Need a clear understanding and assessment of the new social and organisational setting – Readiness? Compatibility?</a:t>
            </a:r>
          </a:p>
          <a:p>
            <a:r>
              <a:rPr lang="en-GB" sz="2400" dirty="0"/>
              <a:t>There must be a robust focus on the ‘core elements’, but scope for necessary adaptation to suit new context</a:t>
            </a:r>
          </a:p>
          <a:p>
            <a:r>
              <a:rPr lang="en-GB" sz="2400" dirty="0" smtClean="0"/>
              <a:t>A shared and common understanding and belief – ‘heads and hearts’</a:t>
            </a:r>
          </a:p>
          <a:p>
            <a:r>
              <a:rPr lang="en-GB" sz="2400" dirty="0" smtClean="0"/>
              <a:t>Support staff in the new context – not passive recipients of change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9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4000" b="1" dirty="0" smtClean="0"/>
              <a:t> </a:t>
            </a:r>
            <a:r>
              <a:rPr lang="en-GB" altLang="en-US" sz="4000" b="1" dirty="0" smtClean="0"/>
              <a:t>					Leadership</a:t>
            </a:r>
            <a:endParaRPr lang="en-GB" altLang="en-US" sz="4000" b="1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55725"/>
            <a:ext cx="8229600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Distributed leadership; across levels and between partners</a:t>
            </a:r>
          </a:p>
          <a:p>
            <a:pPr>
              <a:lnSpc>
                <a:spcPct val="120000"/>
              </a:lnSpc>
            </a:pPr>
            <a:r>
              <a:rPr lang="en-GB" altLang="en-US" sz="2800" dirty="0"/>
              <a:t>C</a:t>
            </a:r>
            <a:r>
              <a:rPr lang="en-GB" altLang="en-US" sz="2800" dirty="0" smtClean="0"/>
              <a:t>ollaboration </a:t>
            </a:r>
            <a:r>
              <a:rPr lang="en-GB" altLang="en-US" sz="2800" dirty="0" smtClean="0"/>
              <a:t>and </a:t>
            </a:r>
            <a:r>
              <a:rPr lang="en-GB" altLang="en-US" sz="2800" dirty="0" smtClean="0"/>
              <a:t>networking, knowledge </a:t>
            </a:r>
            <a:r>
              <a:rPr lang="en-GB" altLang="en-US" sz="2800" dirty="0"/>
              <a:t>exchange</a:t>
            </a:r>
            <a:endParaRPr lang="en-GB" altLang="en-US" sz="2800" dirty="0" smtClean="0"/>
          </a:p>
          <a:p>
            <a:pPr lvl="0">
              <a:lnSpc>
                <a:spcPct val="120000"/>
              </a:lnSpc>
            </a:pPr>
            <a:r>
              <a:rPr lang="en-GB" altLang="en-US" sz="2800" dirty="0" smtClean="0">
                <a:solidFill>
                  <a:prstClr val="black"/>
                </a:solidFill>
              </a:rPr>
              <a:t>Infrastructure that fits with size and complexity</a:t>
            </a:r>
            <a:endParaRPr lang="en-GB" altLang="en-US" sz="2800" dirty="0">
              <a:solidFill>
                <a:prstClr val="black"/>
              </a:solidFill>
            </a:endParaRPr>
          </a:p>
          <a:p>
            <a:pPr>
              <a:lnSpc>
                <a:spcPct val="114000"/>
              </a:lnSpc>
            </a:pPr>
            <a:r>
              <a:rPr lang="en-GB" altLang="en-US" sz="2800" dirty="0" smtClean="0">
                <a:solidFill>
                  <a:prstClr val="black"/>
                </a:solidFill>
              </a:rPr>
              <a:t>Generating an ‘innovation narrative’</a:t>
            </a:r>
          </a:p>
          <a:p>
            <a:pPr lvl="0">
              <a:lnSpc>
                <a:spcPct val="114000"/>
              </a:lnSpc>
            </a:pPr>
            <a:r>
              <a:rPr lang="en-GB" altLang="en-US" sz="2800" dirty="0" smtClean="0">
                <a:solidFill>
                  <a:prstClr val="black"/>
                </a:solidFill>
              </a:rPr>
              <a:t>The impact on staff</a:t>
            </a:r>
            <a:endParaRPr lang="en-GB" altLang="en-US" sz="2800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altLang="en-US" sz="3600" dirty="0" smtClean="0"/>
          </a:p>
          <a:p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233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Background</vt:lpstr>
      <vt:lpstr>‘Scale-up’ &amp; spread</vt:lpstr>
      <vt:lpstr>The scaling process</vt:lpstr>
      <vt:lpstr>      Leadership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 Sarah</dc:creator>
  <cp:lastModifiedBy>v1nbland</cp:lastModifiedBy>
  <cp:revision>52</cp:revision>
  <dcterms:created xsi:type="dcterms:W3CDTF">2014-06-19T07:58:03Z</dcterms:created>
  <dcterms:modified xsi:type="dcterms:W3CDTF">2015-07-06T11:51:40Z</dcterms:modified>
</cp:coreProperties>
</file>