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7" r:id="rId2"/>
    <p:sldId id="258" r:id="rId3"/>
    <p:sldId id="260" r:id="rId4"/>
    <p:sldId id="265" r:id="rId5"/>
    <p:sldId id="264" r:id="rId6"/>
    <p:sldId id="267" r:id="rId7"/>
    <p:sldId id="273" r:id="rId8"/>
    <p:sldId id="271" r:id="rId9"/>
    <p:sldId id="262" r:id="rId10"/>
    <p:sldId id="268" r:id="rId11"/>
    <p:sldId id="270" r:id="rId12"/>
  </p:sldIdLst>
  <p:sldSz cx="9144000" cy="6858000" type="screen4x3"/>
  <p:notesSz cx="6797675" cy="9928225"/>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06" autoAdjust="0"/>
    <p:restoredTop sz="52869" autoAdjust="0"/>
  </p:normalViewPr>
  <p:slideViewPr>
    <p:cSldViewPr>
      <p:cViewPr varScale="1">
        <p:scale>
          <a:sx n="56" d="100"/>
          <a:sy n="56" d="100"/>
        </p:scale>
        <p:origin x="-156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2E14241-F8C5-49BF-A280-15D20A275B2C}" type="datetimeFigureOut">
              <a:rPr lang="en-GB" smtClean="0"/>
              <a:t>03/07/2015</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950B6D2C-4168-4A4E-976E-CBAEB07300C8}" type="slidenum">
              <a:rPr lang="en-GB" smtClean="0"/>
              <a:t>‹#›</a:t>
            </a:fld>
            <a:endParaRPr lang="en-GB"/>
          </a:p>
        </p:txBody>
      </p:sp>
    </p:spTree>
    <p:extLst>
      <p:ext uri="{BB962C8B-B14F-4D97-AF65-F5344CB8AC3E}">
        <p14:creationId xmlns:p14="http://schemas.microsoft.com/office/powerpoint/2010/main" val="2922019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A3006CAA-5B3B-46CD-BC8F-6AB4EC665022}" type="datetimeFigureOut">
              <a:rPr lang="en-GB" smtClean="0"/>
              <a:t>03/07/2015</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B35885DB-4D08-471B-AACB-C18AD5FC9F21}" type="slidenum">
              <a:rPr lang="en-GB" smtClean="0"/>
              <a:t>‹#›</a:t>
            </a:fld>
            <a:endParaRPr lang="en-GB"/>
          </a:p>
        </p:txBody>
      </p:sp>
    </p:spTree>
    <p:extLst>
      <p:ext uri="{BB962C8B-B14F-4D97-AF65-F5344CB8AC3E}">
        <p14:creationId xmlns:p14="http://schemas.microsoft.com/office/powerpoint/2010/main" val="3477046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35885DB-4D08-471B-AACB-C18AD5FC9F21}" type="slidenum">
              <a:rPr lang="en-GB" smtClean="0"/>
              <a:t>1</a:t>
            </a:fld>
            <a:endParaRPr lang="en-GB"/>
          </a:p>
        </p:txBody>
      </p:sp>
    </p:spTree>
    <p:extLst>
      <p:ext uri="{BB962C8B-B14F-4D97-AF65-F5344CB8AC3E}">
        <p14:creationId xmlns:p14="http://schemas.microsoft.com/office/powerpoint/2010/main" val="35756807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C681093-307A-49BE-B349-A75B52080138}" type="slidenum">
              <a:rPr lang="en-GB" smtClean="0"/>
              <a:t>10</a:t>
            </a:fld>
            <a:endParaRPr lang="en-GB"/>
          </a:p>
        </p:txBody>
      </p:sp>
    </p:spTree>
    <p:extLst>
      <p:ext uri="{BB962C8B-B14F-4D97-AF65-F5344CB8AC3E}">
        <p14:creationId xmlns:p14="http://schemas.microsoft.com/office/powerpoint/2010/main" val="34704363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C681093-307A-49BE-B349-A75B52080138}" type="slidenum">
              <a:rPr lang="en-GB" smtClean="0"/>
              <a:t>11</a:t>
            </a:fld>
            <a:endParaRPr lang="en-GB"/>
          </a:p>
        </p:txBody>
      </p:sp>
    </p:spTree>
    <p:extLst>
      <p:ext uri="{BB962C8B-B14F-4D97-AF65-F5344CB8AC3E}">
        <p14:creationId xmlns:p14="http://schemas.microsoft.com/office/powerpoint/2010/main" val="3470436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35885DB-4D08-471B-AACB-C18AD5FC9F21}" type="slidenum">
              <a:rPr lang="en-GB" smtClean="0"/>
              <a:t>2</a:t>
            </a:fld>
            <a:endParaRPr lang="en-GB"/>
          </a:p>
        </p:txBody>
      </p:sp>
    </p:spTree>
    <p:extLst>
      <p:ext uri="{BB962C8B-B14F-4D97-AF65-F5344CB8AC3E}">
        <p14:creationId xmlns:p14="http://schemas.microsoft.com/office/powerpoint/2010/main" val="34002879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2C681093-307A-49BE-B349-A75B52080138}" type="slidenum">
              <a:rPr lang="en-GB" smtClean="0"/>
              <a:t>3</a:t>
            </a:fld>
            <a:endParaRPr lang="en-GB"/>
          </a:p>
        </p:txBody>
      </p:sp>
    </p:spTree>
    <p:extLst>
      <p:ext uri="{BB962C8B-B14F-4D97-AF65-F5344CB8AC3E}">
        <p14:creationId xmlns:p14="http://schemas.microsoft.com/office/powerpoint/2010/main" val="42031705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50" b="1"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GB" sz="11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E47D62E-429A-448F-B4B8-0266712B6330}" type="slidenum">
              <a:rPr lang="en-GB" smtClean="0"/>
              <a:t>4</a:t>
            </a:fld>
            <a:endParaRPr lang="en-GB"/>
          </a:p>
        </p:txBody>
      </p:sp>
    </p:spTree>
    <p:extLst>
      <p:ext uri="{BB962C8B-B14F-4D97-AF65-F5344CB8AC3E}">
        <p14:creationId xmlns:p14="http://schemas.microsoft.com/office/powerpoint/2010/main" val="23976653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2C681093-307A-49BE-B349-A75B52080138}" type="slidenum">
              <a:rPr lang="en-GB" smtClean="0"/>
              <a:t>5</a:t>
            </a:fld>
            <a:endParaRPr lang="en-GB"/>
          </a:p>
        </p:txBody>
      </p:sp>
    </p:spTree>
    <p:extLst>
      <p:ext uri="{BB962C8B-B14F-4D97-AF65-F5344CB8AC3E}">
        <p14:creationId xmlns:p14="http://schemas.microsoft.com/office/powerpoint/2010/main" val="42031705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100" b="0" i="0" kern="1200" dirty="0" smtClean="0">
              <a:solidFill>
                <a:srgbClr val="FF0000"/>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E47D62E-429A-448F-B4B8-0266712B6330}" type="slidenum">
              <a:rPr lang="en-GB" smtClean="0"/>
              <a:t>6</a:t>
            </a:fld>
            <a:endParaRPr lang="en-GB"/>
          </a:p>
        </p:txBody>
      </p:sp>
    </p:spTree>
    <p:extLst>
      <p:ext uri="{BB962C8B-B14F-4D97-AF65-F5344CB8AC3E}">
        <p14:creationId xmlns:p14="http://schemas.microsoft.com/office/powerpoint/2010/main" val="23976653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pPr marL="0" indent="0">
              <a:buFont typeface="Arial" pitchFamily="34" charset="0"/>
              <a:buNone/>
            </a:pPr>
            <a:endParaRPr lang="en-GB" dirty="0"/>
          </a:p>
        </p:txBody>
      </p:sp>
      <p:sp>
        <p:nvSpPr>
          <p:cNvPr id="4" name="Slide Number Placeholder 3"/>
          <p:cNvSpPr>
            <a:spLocks noGrp="1"/>
          </p:cNvSpPr>
          <p:nvPr>
            <p:ph type="sldNum" sz="quarter" idx="10"/>
          </p:nvPr>
        </p:nvSpPr>
        <p:spPr/>
        <p:txBody>
          <a:bodyPr/>
          <a:lstStyle/>
          <a:p>
            <a:fld id="{EE47D62E-429A-448F-B4B8-0266712B6330}" type="slidenum">
              <a:rPr lang="en-GB" smtClean="0">
                <a:solidFill>
                  <a:prstClr val="black"/>
                </a:solidFill>
              </a:rPr>
              <a:pPr/>
              <a:t>7</a:t>
            </a:fld>
            <a:endParaRPr lang="en-GB">
              <a:solidFill>
                <a:prstClr val="black"/>
              </a:solidFill>
            </a:endParaRPr>
          </a:p>
        </p:txBody>
      </p:sp>
    </p:spTree>
    <p:extLst>
      <p:ext uri="{BB962C8B-B14F-4D97-AF65-F5344CB8AC3E}">
        <p14:creationId xmlns:p14="http://schemas.microsoft.com/office/powerpoint/2010/main" val="24006544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35885DB-4D08-471B-AACB-C18AD5FC9F21}" type="slidenum">
              <a:rPr lang="en-GB" smtClean="0"/>
              <a:t>8</a:t>
            </a:fld>
            <a:endParaRPr lang="en-GB"/>
          </a:p>
        </p:txBody>
      </p:sp>
    </p:spTree>
    <p:extLst>
      <p:ext uri="{BB962C8B-B14F-4D97-AF65-F5344CB8AC3E}">
        <p14:creationId xmlns:p14="http://schemas.microsoft.com/office/powerpoint/2010/main" val="20302738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sz="11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fld id="{EE47D62E-429A-448F-B4B8-0266712B6330}" type="slidenum">
              <a:rPr lang="en-GB" smtClean="0"/>
              <a:t>9</a:t>
            </a:fld>
            <a:endParaRPr lang="en-GB"/>
          </a:p>
        </p:txBody>
      </p:sp>
    </p:spTree>
    <p:extLst>
      <p:ext uri="{BB962C8B-B14F-4D97-AF65-F5344CB8AC3E}">
        <p14:creationId xmlns:p14="http://schemas.microsoft.com/office/powerpoint/2010/main" val="2269297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898109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968087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983755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8794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600234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955582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363343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01882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747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40847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5064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The Future Model for Community Justice</a:t>
            </a:r>
          </a:p>
        </p:txBody>
      </p:sp>
      <p:sp>
        <p:nvSpPr>
          <p:cNvPr id="3" name="Subtitle 2"/>
          <p:cNvSpPr>
            <a:spLocks noGrp="1"/>
          </p:cNvSpPr>
          <p:nvPr>
            <p:ph type="subTitle" idx="1"/>
          </p:nvPr>
        </p:nvSpPr>
        <p:spPr/>
        <p:txBody>
          <a:bodyPr>
            <a:normAutofit/>
          </a:bodyPr>
          <a:lstStyle/>
          <a:p>
            <a:r>
              <a:rPr lang="en-GB" sz="4000" dirty="0" smtClean="0">
                <a:solidFill>
                  <a:srgbClr val="2217FB"/>
                </a:solidFill>
              </a:rPr>
              <a:t>Aberdeen City </a:t>
            </a:r>
            <a:r>
              <a:rPr lang="en-GB" sz="4000" dirty="0" err="1" smtClean="0">
                <a:solidFill>
                  <a:srgbClr val="2217FB"/>
                </a:solidFill>
              </a:rPr>
              <a:t>CPP</a:t>
            </a:r>
            <a:endParaRPr lang="en-GB" sz="4000" dirty="0" smtClean="0">
              <a:solidFill>
                <a:srgbClr val="2217FB"/>
              </a:solidFill>
            </a:endParaRPr>
          </a:p>
          <a:p>
            <a:r>
              <a:rPr lang="en-GB" sz="4000" dirty="0" smtClean="0">
                <a:solidFill>
                  <a:srgbClr val="2217FB"/>
                </a:solidFill>
              </a:rPr>
              <a:t>06 July 2015</a:t>
            </a:r>
            <a:endParaRPr lang="en-GB" sz="4000" dirty="0" smtClean="0">
              <a:solidFill>
                <a:srgbClr val="FF0000"/>
              </a:solidFill>
            </a:endParaRPr>
          </a:p>
        </p:txBody>
      </p:sp>
    </p:spTree>
    <p:extLst>
      <p:ext uri="{BB962C8B-B14F-4D97-AF65-F5344CB8AC3E}">
        <p14:creationId xmlns:p14="http://schemas.microsoft.com/office/powerpoint/2010/main" val="14899708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Making Transition a Reality</a:t>
            </a:r>
            <a:endParaRPr lang="en-GB" dirty="0"/>
          </a:p>
        </p:txBody>
      </p:sp>
      <p:grpSp>
        <p:nvGrpSpPr>
          <p:cNvPr id="22" name="Group 21"/>
          <p:cNvGrpSpPr/>
          <p:nvPr/>
        </p:nvGrpSpPr>
        <p:grpSpPr>
          <a:xfrm>
            <a:off x="647564" y="3707573"/>
            <a:ext cx="7867427" cy="864096"/>
            <a:chOff x="647564" y="3707573"/>
            <a:chExt cx="7867427" cy="864096"/>
          </a:xfrm>
        </p:grpSpPr>
        <p:sp>
          <p:nvSpPr>
            <p:cNvPr id="9" name="Rectangle 8"/>
            <p:cNvSpPr/>
            <p:nvPr/>
          </p:nvSpPr>
          <p:spPr>
            <a:xfrm>
              <a:off x="3428174" y="3707573"/>
              <a:ext cx="2417930" cy="864096"/>
            </a:xfrm>
            <a:prstGeom prst="rect">
              <a:avLst/>
            </a:prstGeom>
            <a:solidFill>
              <a:schemeClr val="bg1"/>
            </a:solidFill>
            <a:ln>
              <a:solidFill>
                <a:srgbClr val="0137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0033CC"/>
                  </a:solidFill>
                </a:rPr>
                <a:t>Guidance for partners</a:t>
              </a:r>
              <a:endParaRPr lang="en-GB" dirty="0">
                <a:solidFill>
                  <a:srgbClr val="0033CC"/>
                </a:solidFill>
              </a:endParaRPr>
            </a:p>
          </p:txBody>
        </p:sp>
        <p:sp>
          <p:nvSpPr>
            <p:cNvPr id="10" name="Rectangle 9"/>
            <p:cNvSpPr/>
            <p:nvPr/>
          </p:nvSpPr>
          <p:spPr>
            <a:xfrm>
              <a:off x="647564" y="3707573"/>
              <a:ext cx="2592288" cy="864096"/>
            </a:xfrm>
            <a:prstGeom prst="rect">
              <a:avLst/>
            </a:prstGeom>
            <a:solidFill>
              <a:schemeClr val="bg1"/>
            </a:solidFill>
            <a:ln>
              <a:solidFill>
                <a:srgbClr val="0137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rgbClr val="0033CC"/>
                  </a:solidFill>
                </a:rPr>
                <a:t>Outcomes, Performance and Improvement Framework</a:t>
              </a:r>
              <a:endParaRPr lang="en-GB" sz="1600" dirty="0">
                <a:solidFill>
                  <a:srgbClr val="0033CC"/>
                </a:solidFill>
              </a:endParaRPr>
            </a:p>
          </p:txBody>
        </p:sp>
        <p:sp>
          <p:nvSpPr>
            <p:cNvPr id="11" name="Rectangle 10"/>
            <p:cNvSpPr/>
            <p:nvPr/>
          </p:nvSpPr>
          <p:spPr>
            <a:xfrm>
              <a:off x="5994711" y="3707573"/>
              <a:ext cx="2520280" cy="864096"/>
            </a:xfrm>
            <a:prstGeom prst="rect">
              <a:avLst/>
            </a:prstGeom>
            <a:solidFill>
              <a:schemeClr val="bg1"/>
            </a:solidFill>
            <a:ln>
              <a:solidFill>
                <a:srgbClr val="0137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0033CC"/>
                  </a:solidFill>
                </a:rPr>
                <a:t>National Strategy for Community Justice</a:t>
              </a:r>
              <a:endParaRPr lang="en-GB" dirty="0">
                <a:solidFill>
                  <a:srgbClr val="0033CC"/>
                </a:solidFill>
              </a:endParaRPr>
            </a:p>
          </p:txBody>
        </p:sp>
      </p:grpSp>
      <p:grpSp>
        <p:nvGrpSpPr>
          <p:cNvPr id="21" name="Group 20"/>
          <p:cNvGrpSpPr/>
          <p:nvPr/>
        </p:nvGrpSpPr>
        <p:grpSpPr>
          <a:xfrm>
            <a:off x="389875" y="4680995"/>
            <a:ext cx="8646622" cy="1451786"/>
            <a:chOff x="389875" y="4680995"/>
            <a:chExt cx="8646622" cy="1451786"/>
          </a:xfrm>
        </p:grpSpPr>
        <p:sp>
          <p:nvSpPr>
            <p:cNvPr id="7" name="Rectangle 6"/>
            <p:cNvSpPr/>
            <p:nvPr/>
          </p:nvSpPr>
          <p:spPr>
            <a:xfrm>
              <a:off x="389875" y="5162955"/>
              <a:ext cx="8646622" cy="432048"/>
            </a:xfrm>
            <a:prstGeom prst="rect">
              <a:avLst/>
            </a:prstGeom>
            <a:solidFill>
              <a:srgbClr val="0033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t>Forging and strengthening relationships locally – including communities and Third Sector</a:t>
              </a:r>
              <a:endParaRPr lang="en-GB" sz="1600" dirty="0"/>
            </a:p>
          </p:txBody>
        </p:sp>
        <p:sp>
          <p:nvSpPr>
            <p:cNvPr id="8" name="Rectangle 7"/>
            <p:cNvSpPr/>
            <p:nvPr/>
          </p:nvSpPr>
          <p:spPr>
            <a:xfrm>
              <a:off x="389876" y="5700733"/>
              <a:ext cx="8646621" cy="432048"/>
            </a:xfrm>
            <a:prstGeom prst="rect">
              <a:avLst/>
            </a:prstGeom>
            <a:solidFill>
              <a:srgbClr val="0033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Building capability and capacity locally</a:t>
              </a:r>
              <a:endParaRPr lang="en-GB" dirty="0"/>
            </a:p>
          </p:txBody>
        </p:sp>
        <p:sp>
          <p:nvSpPr>
            <p:cNvPr id="13" name="Rectangle 12"/>
            <p:cNvSpPr/>
            <p:nvPr/>
          </p:nvSpPr>
          <p:spPr>
            <a:xfrm>
              <a:off x="389875" y="4680995"/>
              <a:ext cx="8640922" cy="432048"/>
            </a:xfrm>
            <a:prstGeom prst="rect">
              <a:avLst/>
            </a:prstGeom>
            <a:solidFill>
              <a:srgbClr val="0033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Leveraging resources (£, staffing, information) locally</a:t>
              </a:r>
              <a:endParaRPr lang="en-GB" dirty="0"/>
            </a:p>
          </p:txBody>
        </p:sp>
      </p:grpSp>
      <p:grpSp>
        <p:nvGrpSpPr>
          <p:cNvPr id="3" name="Group 2"/>
          <p:cNvGrpSpPr/>
          <p:nvPr/>
        </p:nvGrpSpPr>
        <p:grpSpPr>
          <a:xfrm>
            <a:off x="389875" y="1228078"/>
            <a:ext cx="8567725" cy="616746"/>
            <a:chOff x="389875" y="1228078"/>
            <a:chExt cx="8567725" cy="616746"/>
          </a:xfrm>
        </p:grpSpPr>
        <p:sp>
          <p:nvSpPr>
            <p:cNvPr id="5" name="Rectangle 4"/>
            <p:cNvSpPr/>
            <p:nvPr/>
          </p:nvSpPr>
          <p:spPr>
            <a:xfrm>
              <a:off x="389875" y="1228078"/>
              <a:ext cx="4110118" cy="616746"/>
            </a:xfrm>
            <a:prstGeom prst="rect">
              <a:avLst/>
            </a:prstGeom>
            <a:solidFill>
              <a:srgbClr val="0137AF"/>
            </a:solidFill>
            <a:ln>
              <a:solidFill>
                <a:srgbClr val="0137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smtClean="0"/>
                <a:t>Successful transition</a:t>
              </a:r>
              <a:endParaRPr lang="en-GB" sz="3200" dirty="0"/>
            </a:p>
          </p:txBody>
        </p:sp>
        <p:sp>
          <p:nvSpPr>
            <p:cNvPr id="17" name="Rectangle 16"/>
            <p:cNvSpPr/>
            <p:nvPr/>
          </p:nvSpPr>
          <p:spPr>
            <a:xfrm>
              <a:off x="4637139" y="1228078"/>
              <a:ext cx="4320461" cy="609850"/>
            </a:xfrm>
            <a:prstGeom prst="rect">
              <a:avLst/>
            </a:prstGeom>
            <a:solidFill>
              <a:srgbClr val="0137AF"/>
            </a:solidFill>
            <a:ln>
              <a:solidFill>
                <a:srgbClr val="0137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5400" dirty="0" smtClean="0"/>
                <a:t>=</a:t>
              </a:r>
              <a:endParaRPr lang="en-GB" sz="5400" dirty="0"/>
            </a:p>
          </p:txBody>
        </p:sp>
      </p:grpSp>
      <p:sp>
        <p:nvSpPr>
          <p:cNvPr id="18" name="Rectangle 17"/>
          <p:cNvSpPr/>
          <p:nvPr/>
        </p:nvSpPr>
        <p:spPr>
          <a:xfrm>
            <a:off x="389876" y="6200644"/>
            <a:ext cx="8646621" cy="432048"/>
          </a:xfrm>
          <a:prstGeom prst="rect">
            <a:avLst/>
          </a:prstGeom>
          <a:solidFill>
            <a:srgbClr val="0033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Communication</a:t>
            </a:r>
            <a:endParaRPr lang="en-GB" dirty="0"/>
          </a:p>
        </p:txBody>
      </p:sp>
      <p:grpSp>
        <p:nvGrpSpPr>
          <p:cNvPr id="4" name="Group 3"/>
          <p:cNvGrpSpPr/>
          <p:nvPr/>
        </p:nvGrpSpPr>
        <p:grpSpPr>
          <a:xfrm>
            <a:off x="647564" y="2011632"/>
            <a:ext cx="7969187" cy="1648259"/>
            <a:chOff x="647564" y="2011632"/>
            <a:chExt cx="7969187" cy="1648259"/>
          </a:xfrm>
        </p:grpSpPr>
        <p:sp>
          <p:nvSpPr>
            <p:cNvPr id="6" name="Rectangle 5"/>
            <p:cNvSpPr/>
            <p:nvPr/>
          </p:nvSpPr>
          <p:spPr>
            <a:xfrm>
              <a:off x="647564" y="2011632"/>
              <a:ext cx="2520280" cy="755557"/>
            </a:xfrm>
            <a:prstGeom prst="rect">
              <a:avLst/>
            </a:prstGeom>
            <a:solidFill>
              <a:srgbClr val="0033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Understanding the current picture</a:t>
              </a:r>
              <a:endParaRPr lang="en-GB" dirty="0"/>
            </a:p>
          </p:txBody>
        </p:sp>
        <p:sp>
          <p:nvSpPr>
            <p:cNvPr id="12" name="Rectangle 11"/>
            <p:cNvSpPr/>
            <p:nvPr/>
          </p:nvSpPr>
          <p:spPr>
            <a:xfrm>
              <a:off x="929915" y="2767484"/>
              <a:ext cx="2520280" cy="864096"/>
            </a:xfrm>
            <a:prstGeom prst="rect">
              <a:avLst/>
            </a:prstGeom>
            <a:solidFill>
              <a:srgbClr val="0033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Community Justice Outcomes Improvement Plans</a:t>
              </a:r>
              <a:endParaRPr lang="en-GB" dirty="0"/>
            </a:p>
          </p:txBody>
        </p:sp>
        <p:sp>
          <p:nvSpPr>
            <p:cNvPr id="14" name="Rectangle 13"/>
            <p:cNvSpPr/>
            <p:nvPr/>
          </p:nvSpPr>
          <p:spPr>
            <a:xfrm>
              <a:off x="5837802" y="2795795"/>
              <a:ext cx="2520280" cy="864096"/>
            </a:xfrm>
            <a:prstGeom prst="rect">
              <a:avLst/>
            </a:prstGeom>
            <a:solidFill>
              <a:srgbClr val="0033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Service planning and delivery</a:t>
              </a:r>
              <a:endParaRPr lang="en-GB" dirty="0"/>
            </a:p>
          </p:txBody>
        </p:sp>
        <p:sp>
          <p:nvSpPr>
            <p:cNvPr id="15" name="Rectangle 14"/>
            <p:cNvSpPr/>
            <p:nvPr/>
          </p:nvSpPr>
          <p:spPr>
            <a:xfrm>
              <a:off x="3626076" y="2795795"/>
              <a:ext cx="1977517" cy="864096"/>
            </a:xfrm>
            <a:prstGeom prst="rect">
              <a:avLst/>
            </a:prstGeom>
            <a:solidFill>
              <a:srgbClr val="0033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Establishing local arrangements</a:t>
              </a:r>
              <a:endParaRPr lang="en-GB" dirty="0"/>
            </a:p>
          </p:txBody>
        </p:sp>
        <p:sp>
          <p:nvSpPr>
            <p:cNvPr id="16" name="Rectangle 15"/>
            <p:cNvSpPr/>
            <p:nvPr/>
          </p:nvSpPr>
          <p:spPr>
            <a:xfrm>
              <a:off x="3239852" y="2011634"/>
              <a:ext cx="2757110" cy="755557"/>
            </a:xfrm>
            <a:prstGeom prst="rect">
              <a:avLst/>
            </a:prstGeom>
            <a:solidFill>
              <a:srgbClr val="0033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Capitalise upon the transitional funding</a:t>
              </a:r>
              <a:endParaRPr lang="en-GB" dirty="0"/>
            </a:p>
          </p:txBody>
        </p:sp>
        <p:sp>
          <p:nvSpPr>
            <p:cNvPr id="20" name="Rectangle 19"/>
            <p:cNvSpPr/>
            <p:nvPr/>
          </p:nvSpPr>
          <p:spPr>
            <a:xfrm>
              <a:off x="6096471" y="2011633"/>
              <a:ext cx="2520280" cy="755557"/>
            </a:xfrm>
            <a:prstGeom prst="rect">
              <a:avLst/>
            </a:prstGeom>
            <a:solidFill>
              <a:srgbClr val="0033CC"/>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Transition plans</a:t>
              </a:r>
              <a:endParaRPr lang="en-GB" dirty="0"/>
            </a:p>
          </p:txBody>
        </p:sp>
      </p:grpSp>
    </p:spTree>
    <p:extLst>
      <p:ext uri="{BB962C8B-B14F-4D97-AF65-F5344CB8AC3E}">
        <p14:creationId xmlns:p14="http://schemas.microsoft.com/office/powerpoint/2010/main" val="33205075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wipe(down)">
                                      <p:cBhvr>
                                        <p:cTn id="15" dur="500"/>
                                        <p:tgtEl>
                                          <p:spTgt spid="22"/>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21"/>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6" presetClass="entr" presetSubtype="0" fill="hold" grpId="0"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wipe(down)">
                                      <p:cBhvr>
                                        <p:cTn id="24" dur="580">
                                          <p:stCondLst>
                                            <p:cond delay="0"/>
                                          </p:stCondLst>
                                        </p:cTn>
                                        <p:tgtEl>
                                          <p:spTgt spid="18"/>
                                        </p:tgtEl>
                                      </p:cBhvr>
                                    </p:animEffect>
                                    <p:anim calcmode="lin" valueType="num">
                                      <p:cBhvr>
                                        <p:cTn id="25"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30" dur="26">
                                          <p:stCondLst>
                                            <p:cond delay="650"/>
                                          </p:stCondLst>
                                        </p:cTn>
                                        <p:tgtEl>
                                          <p:spTgt spid="18"/>
                                        </p:tgtEl>
                                      </p:cBhvr>
                                      <p:to x="100000" y="60000"/>
                                    </p:animScale>
                                    <p:animScale>
                                      <p:cBhvr>
                                        <p:cTn id="31" dur="166" decel="50000">
                                          <p:stCondLst>
                                            <p:cond delay="676"/>
                                          </p:stCondLst>
                                        </p:cTn>
                                        <p:tgtEl>
                                          <p:spTgt spid="18"/>
                                        </p:tgtEl>
                                      </p:cBhvr>
                                      <p:to x="100000" y="100000"/>
                                    </p:animScale>
                                    <p:animScale>
                                      <p:cBhvr>
                                        <p:cTn id="32" dur="26">
                                          <p:stCondLst>
                                            <p:cond delay="1312"/>
                                          </p:stCondLst>
                                        </p:cTn>
                                        <p:tgtEl>
                                          <p:spTgt spid="18"/>
                                        </p:tgtEl>
                                      </p:cBhvr>
                                      <p:to x="100000" y="80000"/>
                                    </p:animScale>
                                    <p:animScale>
                                      <p:cBhvr>
                                        <p:cTn id="33" dur="166" decel="50000">
                                          <p:stCondLst>
                                            <p:cond delay="1338"/>
                                          </p:stCondLst>
                                        </p:cTn>
                                        <p:tgtEl>
                                          <p:spTgt spid="18"/>
                                        </p:tgtEl>
                                      </p:cBhvr>
                                      <p:to x="100000" y="100000"/>
                                    </p:animScale>
                                    <p:animScale>
                                      <p:cBhvr>
                                        <p:cTn id="34" dur="26">
                                          <p:stCondLst>
                                            <p:cond delay="1642"/>
                                          </p:stCondLst>
                                        </p:cTn>
                                        <p:tgtEl>
                                          <p:spTgt spid="18"/>
                                        </p:tgtEl>
                                      </p:cBhvr>
                                      <p:to x="100000" y="90000"/>
                                    </p:animScale>
                                    <p:animScale>
                                      <p:cBhvr>
                                        <p:cTn id="35" dur="166" decel="50000">
                                          <p:stCondLst>
                                            <p:cond delay="1668"/>
                                          </p:stCondLst>
                                        </p:cTn>
                                        <p:tgtEl>
                                          <p:spTgt spid="18"/>
                                        </p:tgtEl>
                                      </p:cBhvr>
                                      <p:to x="100000" y="100000"/>
                                    </p:animScale>
                                    <p:animScale>
                                      <p:cBhvr>
                                        <p:cTn id="36" dur="26">
                                          <p:stCondLst>
                                            <p:cond delay="1808"/>
                                          </p:stCondLst>
                                        </p:cTn>
                                        <p:tgtEl>
                                          <p:spTgt spid="18"/>
                                        </p:tgtEl>
                                      </p:cBhvr>
                                      <p:to x="100000" y="95000"/>
                                    </p:animScale>
                                    <p:animScale>
                                      <p:cBhvr>
                                        <p:cTn id="37" dur="166" decel="50000">
                                          <p:stCondLst>
                                            <p:cond delay="1834"/>
                                          </p:stCondLst>
                                        </p:cTn>
                                        <p:tgtEl>
                                          <p:spTgt spid="1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Timescales and Forward Look</a:t>
            </a:r>
            <a:endParaRPr lang="en-GB" dirty="0"/>
          </a:p>
        </p:txBody>
      </p:sp>
      <p:sp>
        <p:nvSpPr>
          <p:cNvPr id="3" name="Content Placeholder 2"/>
          <p:cNvSpPr>
            <a:spLocks noGrp="1"/>
          </p:cNvSpPr>
          <p:nvPr>
            <p:ph idx="1"/>
          </p:nvPr>
        </p:nvSpPr>
        <p:spPr/>
        <p:txBody>
          <a:bodyPr>
            <a:noAutofit/>
          </a:bodyPr>
          <a:lstStyle/>
          <a:p>
            <a:r>
              <a:rPr lang="en-GB" sz="1600" b="1" dirty="0" smtClean="0"/>
              <a:t>2014 </a:t>
            </a:r>
            <a:r>
              <a:rPr lang="en-GB" sz="1600" b="1" dirty="0"/>
              <a:t>– 2016/2017 </a:t>
            </a:r>
            <a:r>
              <a:rPr lang="en-GB" sz="1600" dirty="0"/>
              <a:t>- Awareness raising, the delivery of information </a:t>
            </a:r>
            <a:r>
              <a:rPr lang="en-GB" sz="1600" dirty="0" smtClean="0"/>
              <a:t>from </a:t>
            </a:r>
            <a:r>
              <a:rPr lang="en-GB" sz="1600" dirty="0" err="1" smtClean="0"/>
              <a:t>CJAs</a:t>
            </a:r>
            <a:r>
              <a:rPr lang="en-GB" sz="1600" dirty="0" smtClean="0"/>
              <a:t> </a:t>
            </a:r>
            <a:r>
              <a:rPr lang="en-GB" sz="1600" dirty="0"/>
              <a:t>to their respective </a:t>
            </a:r>
            <a:r>
              <a:rPr lang="en-GB" sz="1600" dirty="0" err="1"/>
              <a:t>CPPs</a:t>
            </a:r>
            <a:r>
              <a:rPr lang="en-GB" sz="1600" dirty="0"/>
              <a:t> </a:t>
            </a:r>
            <a:r>
              <a:rPr lang="en-GB" sz="1600" dirty="0" smtClean="0"/>
              <a:t>and partners and </a:t>
            </a:r>
            <a:r>
              <a:rPr lang="en-GB" sz="1600" dirty="0"/>
              <a:t>support on the transition </a:t>
            </a:r>
            <a:r>
              <a:rPr lang="en-GB" sz="1600" dirty="0" smtClean="0"/>
              <a:t>process;</a:t>
            </a:r>
          </a:p>
          <a:p>
            <a:r>
              <a:rPr lang="en-GB" sz="1600" b="1" dirty="0" smtClean="0"/>
              <a:t>7 May </a:t>
            </a:r>
            <a:r>
              <a:rPr lang="en-GB" sz="1600" b="1" dirty="0"/>
              <a:t>2015 </a:t>
            </a:r>
            <a:r>
              <a:rPr lang="en-GB" sz="1600" dirty="0" smtClean="0"/>
              <a:t>– introduction </a:t>
            </a:r>
            <a:r>
              <a:rPr lang="en-GB" sz="1600" dirty="0"/>
              <a:t>of the Community </a:t>
            </a:r>
            <a:r>
              <a:rPr lang="en-GB" sz="1600" dirty="0" smtClean="0"/>
              <a:t>Justice (Scotland) Bill;</a:t>
            </a:r>
            <a:endParaRPr lang="en-GB" sz="1600" dirty="0"/>
          </a:p>
          <a:p>
            <a:r>
              <a:rPr lang="en-GB" sz="1600" b="1" dirty="0"/>
              <a:t>During 2015/16 </a:t>
            </a:r>
            <a:r>
              <a:rPr lang="en-GB" sz="1600" dirty="0"/>
              <a:t>– </a:t>
            </a:r>
            <a:r>
              <a:rPr lang="en-GB" sz="1600" dirty="0" smtClean="0"/>
              <a:t>development of the </a:t>
            </a:r>
            <a:r>
              <a:rPr lang="en-GB" sz="1600" dirty="0"/>
              <a:t>national strategy for community </a:t>
            </a:r>
            <a:r>
              <a:rPr lang="en-GB" sz="1600" dirty="0" smtClean="0"/>
              <a:t>justice and the </a:t>
            </a:r>
            <a:r>
              <a:rPr lang="en-GB" sz="1600" dirty="0"/>
              <a:t>national outcomes, performance and </a:t>
            </a:r>
            <a:r>
              <a:rPr lang="en-GB" sz="1600" dirty="0" smtClean="0"/>
              <a:t>improvement framework;</a:t>
            </a:r>
          </a:p>
          <a:p>
            <a:r>
              <a:rPr lang="en-GB" sz="1600" b="1" dirty="0" smtClean="0"/>
              <a:t>During </a:t>
            </a:r>
            <a:r>
              <a:rPr lang="en-GB" sz="1600" b="1" dirty="0"/>
              <a:t>2015/16 </a:t>
            </a:r>
            <a:r>
              <a:rPr lang="en-GB" sz="1600" dirty="0"/>
              <a:t>– </a:t>
            </a:r>
            <a:r>
              <a:rPr lang="en-GB" sz="1600" dirty="0" smtClean="0"/>
              <a:t>partners commence </a:t>
            </a:r>
            <a:r>
              <a:rPr lang="en-GB" sz="1600" dirty="0"/>
              <a:t>their </a:t>
            </a:r>
            <a:r>
              <a:rPr lang="en-GB" sz="1600" dirty="0" smtClean="0"/>
              <a:t>collective planning and capacity-building activities – supported by transitional funding and in the community planning context;</a:t>
            </a:r>
          </a:p>
          <a:p>
            <a:r>
              <a:rPr lang="en-GB" sz="1600" b="1" dirty="0" smtClean="0"/>
              <a:t>January </a:t>
            </a:r>
            <a:r>
              <a:rPr lang="en-GB" sz="1600" b="1" dirty="0"/>
              <a:t>2016 </a:t>
            </a:r>
            <a:r>
              <a:rPr lang="en-GB" sz="1600" dirty="0"/>
              <a:t>– </a:t>
            </a:r>
            <a:r>
              <a:rPr lang="en-GB" sz="1600" dirty="0" smtClean="0"/>
              <a:t>partners make </a:t>
            </a:r>
            <a:r>
              <a:rPr lang="en-GB" sz="1600" dirty="0"/>
              <a:t>their plans for 2016/17 available to </a:t>
            </a:r>
            <a:r>
              <a:rPr lang="en-GB" sz="1600" dirty="0" smtClean="0"/>
              <a:t>the Scottish </a:t>
            </a:r>
            <a:r>
              <a:rPr lang="en-GB" sz="1600" dirty="0"/>
              <a:t>Government for comment </a:t>
            </a:r>
            <a:r>
              <a:rPr lang="en-GB" sz="1600" dirty="0" smtClean="0"/>
              <a:t>in </a:t>
            </a:r>
            <a:r>
              <a:rPr lang="en-GB" sz="1600" dirty="0"/>
              <a:t>support of the </a:t>
            </a:r>
            <a:r>
              <a:rPr lang="en-GB" sz="1600" dirty="0" smtClean="0"/>
              <a:t>transition process</a:t>
            </a:r>
            <a:r>
              <a:rPr lang="en-GB" sz="1600" dirty="0"/>
              <a:t>;</a:t>
            </a:r>
          </a:p>
          <a:p>
            <a:r>
              <a:rPr lang="en-GB" sz="1600" b="1" dirty="0" smtClean="0"/>
              <a:t>1 </a:t>
            </a:r>
            <a:r>
              <a:rPr lang="en-GB" sz="1600" b="1" dirty="0"/>
              <a:t>April 2016 </a:t>
            </a:r>
            <a:r>
              <a:rPr lang="en-GB" sz="1600" dirty="0"/>
              <a:t>- </a:t>
            </a:r>
            <a:r>
              <a:rPr lang="en-GB" sz="1600" dirty="0" smtClean="0"/>
              <a:t>partners take on responsibilities </a:t>
            </a:r>
            <a:r>
              <a:rPr lang="en-GB" sz="1600" dirty="0"/>
              <a:t>under </a:t>
            </a:r>
            <a:r>
              <a:rPr lang="en-GB" sz="1600" dirty="0" smtClean="0"/>
              <a:t>their duties in new </a:t>
            </a:r>
            <a:r>
              <a:rPr lang="en-GB" sz="1600" dirty="0"/>
              <a:t>model </a:t>
            </a:r>
            <a:r>
              <a:rPr lang="en-GB" sz="1600" dirty="0" smtClean="0"/>
              <a:t>in a transition year, working collectively through local arrangements;</a:t>
            </a:r>
          </a:p>
          <a:p>
            <a:r>
              <a:rPr lang="en-GB" sz="1600" b="1" dirty="0" smtClean="0"/>
              <a:t>During </a:t>
            </a:r>
            <a:r>
              <a:rPr lang="en-GB" sz="1600" b="1" dirty="0"/>
              <a:t>second half of 2016/17 </a:t>
            </a:r>
            <a:r>
              <a:rPr lang="en-GB" sz="1600" dirty="0"/>
              <a:t>– Community Justice </a:t>
            </a:r>
            <a:r>
              <a:rPr lang="en-GB" sz="1600" dirty="0" smtClean="0"/>
              <a:t>Scotland shadow arrangements; </a:t>
            </a:r>
          </a:p>
          <a:p>
            <a:r>
              <a:rPr lang="en-GB" sz="1600" b="1" dirty="0" smtClean="0"/>
              <a:t>31/03/2017 </a:t>
            </a:r>
            <a:r>
              <a:rPr lang="en-GB" sz="1600" dirty="0"/>
              <a:t>– </a:t>
            </a:r>
            <a:r>
              <a:rPr lang="en-GB" sz="1600" dirty="0" err="1"/>
              <a:t>CJAs</a:t>
            </a:r>
            <a:r>
              <a:rPr lang="en-GB" sz="1600" dirty="0"/>
              <a:t> are formally </a:t>
            </a:r>
            <a:r>
              <a:rPr lang="en-GB" sz="1600" dirty="0" smtClean="0"/>
              <a:t>dis-established; </a:t>
            </a:r>
          </a:p>
          <a:p>
            <a:r>
              <a:rPr lang="en-GB" sz="1600" b="1" dirty="0" smtClean="0">
                <a:solidFill>
                  <a:srgbClr val="2217FB"/>
                </a:solidFill>
              </a:rPr>
              <a:t>1 </a:t>
            </a:r>
            <a:r>
              <a:rPr lang="en-GB" sz="1600" b="1" dirty="0">
                <a:solidFill>
                  <a:srgbClr val="2217FB"/>
                </a:solidFill>
              </a:rPr>
              <a:t>April 2017 – </a:t>
            </a:r>
            <a:r>
              <a:rPr lang="en-GB" sz="1600" b="1" dirty="0" smtClean="0">
                <a:solidFill>
                  <a:srgbClr val="2217FB"/>
                </a:solidFill>
              </a:rPr>
              <a:t>Community Justice Scotland formally established and the </a:t>
            </a:r>
            <a:r>
              <a:rPr lang="en-GB" sz="1600" b="1" dirty="0">
                <a:solidFill>
                  <a:srgbClr val="2217FB"/>
                </a:solidFill>
              </a:rPr>
              <a:t>new model for community justice in Scotland comes </a:t>
            </a:r>
            <a:r>
              <a:rPr lang="en-GB" sz="1600" b="1" dirty="0" smtClean="0">
                <a:solidFill>
                  <a:srgbClr val="2217FB"/>
                </a:solidFill>
              </a:rPr>
              <a:t>fully into </a:t>
            </a:r>
            <a:r>
              <a:rPr lang="en-GB" sz="1600" b="1" dirty="0">
                <a:solidFill>
                  <a:srgbClr val="2217FB"/>
                </a:solidFill>
              </a:rPr>
              <a:t>effect.</a:t>
            </a:r>
            <a:endParaRPr lang="en-GB" sz="1600" b="1" dirty="0" smtClean="0">
              <a:solidFill>
                <a:srgbClr val="2217FB"/>
              </a:solidFill>
            </a:endParaRPr>
          </a:p>
        </p:txBody>
      </p:sp>
    </p:spTree>
    <p:extLst>
      <p:ext uri="{BB962C8B-B14F-4D97-AF65-F5344CB8AC3E}">
        <p14:creationId xmlns:p14="http://schemas.microsoft.com/office/powerpoint/2010/main" val="24133684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Outline</a:t>
            </a:r>
            <a:endParaRPr lang="en-GB" dirty="0"/>
          </a:p>
        </p:txBody>
      </p:sp>
      <p:sp>
        <p:nvSpPr>
          <p:cNvPr id="3" name="Content Placeholder 2"/>
          <p:cNvSpPr>
            <a:spLocks noGrp="1"/>
          </p:cNvSpPr>
          <p:nvPr>
            <p:ph idx="1"/>
          </p:nvPr>
        </p:nvSpPr>
        <p:spPr/>
        <p:txBody>
          <a:bodyPr>
            <a:normAutofit/>
          </a:bodyPr>
          <a:lstStyle/>
          <a:p>
            <a:r>
              <a:rPr lang="en-GB" dirty="0" smtClean="0">
                <a:solidFill>
                  <a:srgbClr val="2217FB"/>
                </a:solidFill>
              </a:rPr>
              <a:t>Overview of the new model;</a:t>
            </a:r>
          </a:p>
          <a:p>
            <a:pPr marL="0" indent="0">
              <a:buNone/>
            </a:pPr>
            <a:endParaRPr lang="en-GB" dirty="0" smtClean="0">
              <a:solidFill>
                <a:srgbClr val="2217FB"/>
              </a:solidFill>
            </a:endParaRPr>
          </a:p>
          <a:p>
            <a:r>
              <a:rPr lang="en-GB" dirty="0" smtClean="0">
                <a:solidFill>
                  <a:srgbClr val="2217FB"/>
                </a:solidFill>
              </a:rPr>
              <a:t>Building blocks to the new model;</a:t>
            </a:r>
          </a:p>
          <a:p>
            <a:pPr marL="0" indent="0">
              <a:buNone/>
            </a:pPr>
            <a:endParaRPr lang="en-GB" dirty="0" smtClean="0">
              <a:solidFill>
                <a:srgbClr val="2217FB"/>
              </a:solidFill>
            </a:endParaRPr>
          </a:p>
          <a:p>
            <a:r>
              <a:rPr lang="en-GB" dirty="0" smtClean="0">
                <a:solidFill>
                  <a:srgbClr val="2217FB"/>
                </a:solidFill>
              </a:rPr>
              <a:t>Transition</a:t>
            </a:r>
            <a:r>
              <a:rPr lang="en-GB" dirty="0">
                <a:solidFill>
                  <a:srgbClr val="2217FB"/>
                </a:solidFill>
              </a:rPr>
              <a:t> </a:t>
            </a:r>
            <a:r>
              <a:rPr lang="en-GB" dirty="0" smtClean="0">
                <a:solidFill>
                  <a:srgbClr val="2217FB"/>
                </a:solidFill>
              </a:rPr>
              <a:t>and timescales.</a:t>
            </a:r>
            <a:endParaRPr lang="en-GB" dirty="0">
              <a:solidFill>
                <a:srgbClr val="2217FB"/>
              </a:solidFill>
            </a:endParaRPr>
          </a:p>
          <a:p>
            <a:endParaRPr lang="en-GB" dirty="0" smtClean="0">
              <a:solidFill>
                <a:srgbClr val="2217FB"/>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68144" y="4149078"/>
            <a:ext cx="2952328" cy="1964937"/>
          </a:xfrm>
          <a:prstGeom prst="rect">
            <a:avLst/>
          </a:prstGeom>
        </p:spPr>
      </p:pic>
    </p:spTree>
    <p:extLst>
      <p:ext uri="{BB962C8B-B14F-4D97-AF65-F5344CB8AC3E}">
        <p14:creationId xmlns:p14="http://schemas.microsoft.com/office/powerpoint/2010/main" val="3157801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New Model for Community Justice</a:t>
            </a:r>
            <a:endParaRPr lang="en-GB" dirty="0"/>
          </a:p>
        </p:txBody>
      </p:sp>
      <p:sp>
        <p:nvSpPr>
          <p:cNvPr id="3" name="Content Placeholder 2"/>
          <p:cNvSpPr>
            <a:spLocks noGrp="1"/>
          </p:cNvSpPr>
          <p:nvPr>
            <p:ph idx="1"/>
          </p:nvPr>
        </p:nvSpPr>
        <p:spPr>
          <a:xfrm>
            <a:off x="467544" y="1196752"/>
            <a:ext cx="8229600" cy="4525963"/>
          </a:xfrm>
        </p:spPr>
        <p:txBody>
          <a:bodyPr>
            <a:noAutofit/>
          </a:bodyPr>
          <a:lstStyle/>
          <a:p>
            <a:r>
              <a:rPr lang="en-GB" sz="2200" dirty="0"/>
              <a:t>Local strategic planning and delivery of community justice </a:t>
            </a:r>
            <a:r>
              <a:rPr lang="en-GB" sz="2200" dirty="0" smtClean="0"/>
              <a:t>services - </a:t>
            </a:r>
            <a:r>
              <a:rPr lang="en-GB" sz="2200" b="1" dirty="0" smtClean="0"/>
              <a:t>collectively</a:t>
            </a:r>
            <a:r>
              <a:rPr lang="en-GB" sz="2200" dirty="0" smtClean="0"/>
              <a:t>;</a:t>
            </a:r>
            <a:endParaRPr lang="en-GB" sz="2200" dirty="0"/>
          </a:p>
          <a:p>
            <a:r>
              <a:rPr lang="en-GB" sz="2200" dirty="0">
                <a:solidFill>
                  <a:srgbClr val="0000FF"/>
                </a:solidFill>
              </a:rPr>
              <a:t>Duties on a defined set of </a:t>
            </a:r>
            <a:r>
              <a:rPr lang="en-GB" sz="2200" b="1" dirty="0">
                <a:solidFill>
                  <a:srgbClr val="0000FF"/>
                </a:solidFill>
              </a:rPr>
              <a:t>community justice partners </a:t>
            </a:r>
            <a:r>
              <a:rPr lang="en-GB" sz="2200" dirty="0">
                <a:solidFill>
                  <a:srgbClr val="0000FF"/>
                </a:solidFill>
              </a:rPr>
              <a:t>to engage in this local strategic planning and delivery with accountability for planning and performance residing at this level;</a:t>
            </a:r>
          </a:p>
          <a:p>
            <a:r>
              <a:rPr lang="en-GB" sz="2200" dirty="0"/>
              <a:t>The creation of </a:t>
            </a:r>
            <a:r>
              <a:rPr lang="en-GB" sz="2200" b="1" dirty="0"/>
              <a:t>Community Justice Scotland </a:t>
            </a:r>
            <a:r>
              <a:rPr lang="en-GB" sz="2200" dirty="0"/>
              <a:t>to provide leadership for the sector, opportunities for innovation, learning and development and independent professional assurance to Scottish Ministers on the collective achievement of community justice outcomes across Scotland and to provide improvement support where required; and</a:t>
            </a:r>
          </a:p>
          <a:p>
            <a:r>
              <a:rPr lang="en-GB" sz="2200" dirty="0">
                <a:solidFill>
                  <a:srgbClr val="0000FF"/>
                </a:solidFill>
              </a:rPr>
              <a:t>A focus on </a:t>
            </a:r>
            <a:r>
              <a:rPr lang="en-GB" sz="2200" b="1" dirty="0">
                <a:solidFill>
                  <a:srgbClr val="0000FF"/>
                </a:solidFill>
              </a:rPr>
              <a:t>collaboration</a:t>
            </a:r>
            <a:r>
              <a:rPr lang="en-GB" sz="2200" dirty="0">
                <a:solidFill>
                  <a:srgbClr val="0000FF"/>
                </a:solidFill>
              </a:rPr>
              <a:t>, including the opportunity to commission, manage or deliver services nationally where appropriate.</a:t>
            </a:r>
          </a:p>
        </p:txBody>
      </p:sp>
    </p:spTree>
    <p:extLst>
      <p:ext uri="{BB962C8B-B14F-4D97-AF65-F5344CB8AC3E}">
        <p14:creationId xmlns:p14="http://schemas.microsoft.com/office/powerpoint/2010/main" val="25843425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Scope of the Community Justice (Scotland) Bill</a:t>
            </a:r>
            <a:endParaRPr lang="en-GB" dirty="0"/>
          </a:p>
        </p:txBody>
      </p:sp>
      <p:sp>
        <p:nvSpPr>
          <p:cNvPr id="3" name="Content Placeholder 2"/>
          <p:cNvSpPr>
            <a:spLocks noGrp="1"/>
          </p:cNvSpPr>
          <p:nvPr>
            <p:ph idx="1"/>
          </p:nvPr>
        </p:nvSpPr>
        <p:spPr>
          <a:xfrm>
            <a:off x="467544" y="1772816"/>
            <a:ext cx="8229600" cy="4525963"/>
          </a:xfrm>
        </p:spPr>
        <p:txBody>
          <a:bodyPr>
            <a:normAutofit fontScale="70000" lnSpcReduction="20000"/>
          </a:bodyPr>
          <a:lstStyle/>
          <a:p>
            <a:pPr marL="0" indent="0">
              <a:buNone/>
            </a:pPr>
            <a:r>
              <a:rPr lang="en-GB" sz="4000" i="1" dirty="0" smtClean="0"/>
              <a:t>“…to make provision about community justice including:</a:t>
            </a:r>
          </a:p>
          <a:p>
            <a:r>
              <a:rPr lang="en-GB" sz="4000" i="1" dirty="0" smtClean="0">
                <a:solidFill>
                  <a:srgbClr val="2217FB"/>
                </a:solidFill>
              </a:rPr>
              <a:t>establishing a new national body to oversee community justice; and</a:t>
            </a:r>
          </a:p>
          <a:p>
            <a:r>
              <a:rPr lang="en-GB" sz="4000" i="1" dirty="0" smtClean="0">
                <a:solidFill>
                  <a:srgbClr val="2217FB"/>
                </a:solidFill>
              </a:rPr>
              <a:t>introducing requirements in relation to the achievement of particular nationally and locally determined outcomes; and for connected purposes”</a:t>
            </a:r>
          </a:p>
          <a:p>
            <a:pPr marL="0" indent="0">
              <a:buNone/>
            </a:pPr>
            <a:endParaRPr lang="en-GB" sz="4000" b="1" i="1" dirty="0" smtClean="0"/>
          </a:p>
          <a:p>
            <a:pPr marL="0" indent="0">
              <a:buNone/>
            </a:pPr>
            <a:r>
              <a:rPr lang="en-GB" sz="4000" b="1" i="1" dirty="0" smtClean="0"/>
              <a:t>The Bill is one building block…there are others…</a:t>
            </a:r>
            <a:endParaRPr lang="en-GB" sz="4000" b="1" i="1" dirty="0"/>
          </a:p>
        </p:txBody>
      </p:sp>
    </p:spTree>
    <p:extLst>
      <p:ext uri="{BB962C8B-B14F-4D97-AF65-F5344CB8AC3E}">
        <p14:creationId xmlns:p14="http://schemas.microsoft.com/office/powerpoint/2010/main" val="22274600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New Model - Building Blocks</a:t>
            </a:r>
            <a:endParaRPr lang="en-GB" dirty="0"/>
          </a:p>
        </p:txBody>
      </p:sp>
      <p:grpSp>
        <p:nvGrpSpPr>
          <p:cNvPr id="3" name="Group 2"/>
          <p:cNvGrpSpPr/>
          <p:nvPr/>
        </p:nvGrpSpPr>
        <p:grpSpPr>
          <a:xfrm>
            <a:off x="552736" y="1268760"/>
            <a:ext cx="7906151" cy="5024874"/>
            <a:chOff x="540160" y="1484784"/>
            <a:chExt cx="7906151" cy="5024874"/>
          </a:xfrm>
        </p:grpSpPr>
        <p:sp>
          <p:nvSpPr>
            <p:cNvPr id="5" name="Rectangle 4"/>
            <p:cNvSpPr/>
            <p:nvPr/>
          </p:nvSpPr>
          <p:spPr>
            <a:xfrm>
              <a:off x="552736" y="5645562"/>
              <a:ext cx="2520280" cy="864096"/>
            </a:xfrm>
            <a:prstGeom prst="rect">
              <a:avLst/>
            </a:prstGeom>
            <a:solidFill>
              <a:schemeClr val="bg1"/>
            </a:solidFill>
            <a:ln>
              <a:solidFill>
                <a:srgbClr val="0137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0137AF"/>
                  </a:solidFill>
                </a:rPr>
                <a:t>National Strategy for Community Justice</a:t>
              </a:r>
              <a:endParaRPr lang="en-GB" dirty="0">
                <a:solidFill>
                  <a:srgbClr val="0137AF"/>
                </a:solidFill>
              </a:endParaRPr>
            </a:p>
          </p:txBody>
        </p:sp>
        <p:sp>
          <p:nvSpPr>
            <p:cNvPr id="6" name="Rectangle 5"/>
            <p:cNvSpPr/>
            <p:nvPr/>
          </p:nvSpPr>
          <p:spPr>
            <a:xfrm>
              <a:off x="3208986" y="5645562"/>
              <a:ext cx="2520280" cy="864096"/>
            </a:xfrm>
            <a:prstGeom prst="rect">
              <a:avLst/>
            </a:prstGeom>
            <a:solidFill>
              <a:schemeClr val="bg1"/>
            </a:solidFill>
            <a:ln>
              <a:solidFill>
                <a:srgbClr val="0137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rgbClr val="0137AF"/>
                  </a:solidFill>
                </a:rPr>
                <a:t>Outcomes, Performance and Improvement Framework</a:t>
              </a:r>
              <a:endParaRPr lang="en-GB" sz="1600" dirty="0">
                <a:solidFill>
                  <a:srgbClr val="0137AF"/>
                </a:solidFill>
              </a:endParaRPr>
            </a:p>
          </p:txBody>
        </p:sp>
        <p:sp>
          <p:nvSpPr>
            <p:cNvPr id="7" name="Rectangle 6"/>
            <p:cNvSpPr/>
            <p:nvPr/>
          </p:nvSpPr>
          <p:spPr>
            <a:xfrm>
              <a:off x="5917976" y="5645562"/>
              <a:ext cx="2520280" cy="864096"/>
            </a:xfrm>
            <a:prstGeom prst="rect">
              <a:avLst/>
            </a:prstGeom>
            <a:solidFill>
              <a:schemeClr val="bg1"/>
            </a:solidFill>
            <a:ln>
              <a:solidFill>
                <a:srgbClr val="0137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0137AF"/>
                  </a:solidFill>
                </a:rPr>
                <a:t>New Funding Model</a:t>
              </a:r>
              <a:endParaRPr lang="en-GB" dirty="0">
                <a:solidFill>
                  <a:srgbClr val="0137AF"/>
                </a:solidFill>
              </a:endParaRPr>
            </a:p>
          </p:txBody>
        </p:sp>
        <p:sp>
          <p:nvSpPr>
            <p:cNvPr id="8" name="Rectangle 7"/>
            <p:cNvSpPr/>
            <p:nvPr/>
          </p:nvSpPr>
          <p:spPr>
            <a:xfrm>
              <a:off x="540160" y="1484784"/>
              <a:ext cx="2520280" cy="864096"/>
            </a:xfrm>
            <a:prstGeom prst="rect">
              <a:avLst/>
            </a:prstGeom>
            <a:solidFill>
              <a:srgbClr val="0137AF"/>
            </a:solidFill>
            <a:ln>
              <a:solidFill>
                <a:srgbClr val="0137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Successful transition</a:t>
              </a:r>
              <a:endParaRPr lang="en-GB" dirty="0"/>
            </a:p>
          </p:txBody>
        </p:sp>
        <p:sp>
          <p:nvSpPr>
            <p:cNvPr id="9" name="Rectangle 8"/>
            <p:cNvSpPr/>
            <p:nvPr/>
          </p:nvSpPr>
          <p:spPr>
            <a:xfrm>
              <a:off x="5913310" y="1484784"/>
              <a:ext cx="2520280" cy="864096"/>
            </a:xfrm>
            <a:prstGeom prst="rect">
              <a:avLst/>
            </a:prstGeom>
            <a:solidFill>
              <a:srgbClr val="0137AF"/>
            </a:solidFill>
            <a:ln>
              <a:solidFill>
                <a:srgbClr val="0137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Establishment of Community Justice Scotland</a:t>
              </a:r>
              <a:endParaRPr lang="en-GB" dirty="0"/>
            </a:p>
          </p:txBody>
        </p:sp>
        <p:sp>
          <p:nvSpPr>
            <p:cNvPr id="11" name="Rectangle 10"/>
            <p:cNvSpPr/>
            <p:nvPr/>
          </p:nvSpPr>
          <p:spPr>
            <a:xfrm>
              <a:off x="3212840" y="1484784"/>
              <a:ext cx="2520280" cy="864096"/>
            </a:xfrm>
            <a:prstGeom prst="rect">
              <a:avLst/>
            </a:prstGeom>
            <a:solidFill>
              <a:srgbClr val="0137AF"/>
            </a:solidFill>
            <a:ln>
              <a:solidFill>
                <a:srgbClr val="0137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Community Justice (Scotland) Bill</a:t>
              </a:r>
              <a:endParaRPr lang="en-GB" dirty="0"/>
            </a:p>
          </p:txBody>
        </p:sp>
        <p:sp>
          <p:nvSpPr>
            <p:cNvPr id="12" name="Rectangle 11"/>
            <p:cNvSpPr/>
            <p:nvPr/>
          </p:nvSpPr>
          <p:spPr>
            <a:xfrm>
              <a:off x="3212840" y="2492896"/>
              <a:ext cx="2520280" cy="864096"/>
            </a:xfrm>
            <a:prstGeom prst="rect">
              <a:avLst/>
            </a:prstGeom>
            <a:solidFill>
              <a:srgbClr val="0137AF">
                <a:alpha val="80000"/>
              </a:srgbClr>
            </a:solidFill>
            <a:ln>
              <a:solidFill>
                <a:srgbClr val="0137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Collaboration through partnership</a:t>
              </a:r>
              <a:endParaRPr lang="en-GB" dirty="0"/>
            </a:p>
          </p:txBody>
        </p:sp>
        <p:sp>
          <p:nvSpPr>
            <p:cNvPr id="13" name="Rectangle 12"/>
            <p:cNvSpPr/>
            <p:nvPr/>
          </p:nvSpPr>
          <p:spPr>
            <a:xfrm>
              <a:off x="540160" y="2492896"/>
              <a:ext cx="2520280" cy="864096"/>
            </a:xfrm>
            <a:prstGeom prst="rect">
              <a:avLst/>
            </a:prstGeom>
            <a:solidFill>
              <a:srgbClr val="0137AF">
                <a:alpha val="80000"/>
              </a:srgbClr>
            </a:solidFill>
            <a:ln>
              <a:solidFill>
                <a:srgbClr val="0137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Community Justice Partners</a:t>
              </a:r>
              <a:endParaRPr lang="en-GB" dirty="0"/>
            </a:p>
          </p:txBody>
        </p:sp>
        <p:sp>
          <p:nvSpPr>
            <p:cNvPr id="14" name="Rectangle 13"/>
            <p:cNvSpPr/>
            <p:nvPr/>
          </p:nvSpPr>
          <p:spPr>
            <a:xfrm>
              <a:off x="5926031" y="3509392"/>
              <a:ext cx="2520280" cy="864096"/>
            </a:xfrm>
            <a:prstGeom prst="rect">
              <a:avLst/>
            </a:prstGeom>
            <a:solidFill>
              <a:srgbClr val="0137AF">
                <a:alpha val="65000"/>
              </a:srgbClr>
            </a:solidFill>
            <a:ln>
              <a:solidFill>
                <a:srgbClr val="0137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Person-centred</a:t>
              </a:r>
              <a:endParaRPr lang="en-GB" dirty="0"/>
            </a:p>
          </p:txBody>
        </p:sp>
        <p:sp>
          <p:nvSpPr>
            <p:cNvPr id="15" name="Rectangle 14"/>
            <p:cNvSpPr/>
            <p:nvPr/>
          </p:nvSpPr>
          <p:spPr>
            <a:xfrm>
              <a:off x="552736" y="3529089"/>
              <a:ext cx="2520280" cy="864096"/>
            </a:xfrm>
            <a:prstGeom prst="rect">
              <a:avLst/>
            </a:prstGeom>
            <a:solidFill>
              <a:srgbClr val="0137AF">
                <a:alpha val="65000"/>
              </a:srgbClr>
            </a:solidFill>
            <a:ln>
              <a:solidFill>
                <a:srgbClr val="0137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Quality</a:t>
              </a:r>
              <a:endParaRPr lang="en-GB" dirty="0"/>
            </a:p>
          </p:txBody>
        </p:sp>
        <p:sp>
          <p:nvSpPr>
            <p:cNvPr id="16" name="Rectangle 15"/>
            <p:cNvSpPr/>
            <p:nvPr/>
          </p:nvSpPr>
          <p:spPr>
            <a:xfrm>
              <a:off x="3214868" y="4592390"/>
              <a:ext cx="2520280" cy="864096"/>
            </a:xfrm>
            <a:prstGeom prst="rect">
              <a:avLst/>
            </a:prstGeom>
            <a:solidFill>
              <a:srgbClr val="0137AF">
                <a:alpha val="50000"/>
              </a:srgbClr>
            </a:solidFill>
            <a:ln>
              <a:solidFill>
                <a:srgbClr val="0137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Standards</a:t>
              </a:r>
              <a:endParaRPr lang="en-GB" dirty="0"/>
            </a:p>
          </p:txBody>
        </p:sp>
        <p:sp>
          <p:nvSpPr>
            <p:cNvPr id="17" name="Rectangle 16"/>
            <p:cNvSpPr/>
            <p:nvPr/>
          </p:nvSpPr>
          <p:spPr>
            <a:xfrm>
              <a:off x="5917976" y="2492896"/>
              <a:ext cx="2520280" cy="864096"/>
            </a:xfrm>
            <a:prstGeom prst="rect">
              <a:avLst/>
            </a:prstGeom>
            <a:solidFill>
              <a:srgbClr val="0137AF">
                <a:alpha val="80000"/>
              </a:srgbClr>
            </a:solidFill>
            <a:ln>
              <a:solidFill>
                <a:srgbClr val="0137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Collective Responsibility</a:t>
              </a:r>
              <a:endParaRPr lang="en-GB" dirty="0"/>
            </a:p>
          </p:txBody>
        </p:sp>
        <p:sp>
          <p:nvSpPr>
            <p:cNvPr id="18" name="Rectangle 17"/>
            <p:cNvSpPr/>
            <p:nvPr/>
          </p:nvSpPr>
          <p:spPr>
            <a:xfrm>
              <a:off x="540160" y="4592390"/>
              <a:ext cx="2520280" cy="864096"/>
            </a:xfrm>
            <a:prstGeom prst="rect">
              <a:avLst/>
            </a:prstGeom>
            <a:solidFill>
              <a:srgbClr val="0137AF">
                <a:alpha val="50000"/>
              </a:srgbClr>
            </a:solidFill>
            <a:ln>
              <a:solidFill>
                <a:srgbClr val="0137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Strategic Approach to Commissioning</a:t>
              </a:r>
              <a:endParaRPr lang="en-GB" dirty="0"/>
            </a:p>
          </p:txBody>
        </p:sp>
        <p:sp>
          <p:nvSpPr>
            <p:cNvPr id="19" name="Rectangle 18"/>
            <p:cNvSpPr/>
            <p:nvPr/>
          </p:nvSpPr>
          <p:spPr>
            <a:xfrm>
              <a:off x="3214868" y="3509392"/>
              <a:ext cx="2520280" cy="864096"/>
            </a:xfrm>
            <a:prstGeom prst="rect">
              <a:avLst/>
            </a:prstGeom>
            <a:solidFill>
              <a:srgbClr val="0137AF">
                <a:alpha val="65000"/>
              </a:srgbClr>
            </a:solidFill>
            <a:ln>
              <a:solidFill>
                <a:srgbClr val="0137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Improvement</a:t>
              </a:r>
              <a:endParaRPr lang="en-GB" dirty="0"/>
            </a:p>
          </p:txBody>
        </p:sp>
        <p:sp>
          <p:nvSpPr>
            <p:cNvPr id="20" name="Rectangle 19"/>
            <p:cNvSpPr/>
            <p:nvPr/>
          </p:nvSpPr>
          <p:spPr>
            <a:xfrm>
              <a:off x="5913310" y="4592390"/>
              <a:ext cx="2520280" cy="864096"/>
            </a:xfrm>
            <a:prstGeom prst="rect">
              <a:avLst/>
            </a:prstGeom>
            <a:solidFill>
              <a:srgbClr val="0137AF">
                <a:alpha val="50000"/>
              </a:srgbClr>
            </a:solidFill>
            <a:ln>
              <a:solidFill>
                <a:srgbClr val="0137A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Innovation, Learning and Development</a:t>
              </a:r>
              <a:endParaRPr lang="en-GB" dirty="0"/>
            </a:p>
          </p:txBody>
        </p:sp>
      </p:grpSp>
    </p:spTree>
    <p:extLst>
      <p:ext uri="{BB962C8B-B14F-4D97-AF65-F5344CB8AC3E}">
        <p14:creationId xmlns:p14="http://schemas.microsoft.com/office/powerpoint/2010/main" val="2562048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Community Justice Partners</a:t>
            </a:r>
            <a:endParaRPr lang="en-GB"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75656" y="1516531"/>
            <a:ext cx="6819478" cy="4417544"/>
          </a:xfrm>
          <a:prstGeom prst="rect">
            <a:avLst/>
          </a:prstGeom>
        </p:spPr>
      </p:pic>
    </p:spTree>
    <p:extLst>
      <p:ext uri="{BB962C8B-B14F-4D97-AF65-F5344CB8AC3E}">
        <p14:creationId xmlns:p14="http://schemas.microsoft.com/office/powerpoint/2010/main" val="31774427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68016"/>
            <a:ext cx="8424936" cy="66870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73236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12415" y="1839939"/>
            <a:ext cx="5902673" cy="24557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4756" y="4295657"/>
            <a:ext cx="5914305" cy="2209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12415" y="0"/>
            <a:ext cx="5902673" cy="18854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281818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4850" y="923948"/>
            <a:ext cx="7734300" cy="5010151"/>
          </a:xfrm>
          <a:prstGeom prst="rect">
            <a:avLst/>
          </a:prstGeom>
        </p:spPr>
      </p:pic>
      <p:sp>
        <p:nvSpPr>
          <p:cNvPr id="3" name="Title 1"/>
          <p:cNvSpPr>
            <a:spLocks noGrp="1"/>
          </p:cNvSpPr>
          <p:nvPr>
            <p:ph type="title"/>
          </p:nvPr>
        </p:nvSpPr>
        <p:spPr>
          <a:xfrm>
            <a:off x="457200" y="274638"/>
            <a:ext cx="8229600" cy="1143000"/>
          </a:xfrm>
        </p:spPr>
        <p:txBody>
          <a:bodyPr/>
          <a:lstStyle/>
          <a:p>
            <a:r>
              <a:rPr lang="en-GB" dirty="0" smtClean="0"/>
              <a:t>Broader Partners</a:t>
            </a:r>
            <a:endParaRPr lang="en-GB" dirty="0"/>
          </a:p>
        </p:txBody>
      </p:sp>
    </p:spTree>
    <p:extLst>
      <p:ext uri="{BB962C8B-B14F-4D97-AF65-F5344CB8AC3E}">
        <p14:creationId xmlns:p14="http://schemas.microsoft.com/office/powerpoint/2010/main" val="3795563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Scottish Government Whi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Scottish Government White</Template>
  <TotalTime>515</TotalTime>
  <Words>515</Words>
  <Application>Microsoft Office PowerPoint</Application>
  <PresentationFormat>On-screen Show (4:3)</PresentationFormat>
  <Paragraphs>75</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Scottish Government White</vt:lpstr>
      <vt:lpstr>The Future Model for Community Justice</vt:lpstr>
      <vt:lpstr>Outline</vt:lpstr>
      <vt:lpstr>New Model for Community Justice</vt:lpstr>
      <vt:lpstr>Scope of the Community Justice (Scotland) Bill</vt:lpstr>
      <vt:lpstr>New Model - Building Blocks</vt:lpstr>
      <vt:lpstr>Community Justice Partners</vt:lpstr>
      <vt:lpstr>PowerPoint Presentation</vt:lpstr>
      <vt:lpstr>PowerPoint Presentation</vt:lpstr>
      <vt:lpstr>Broader Partners</vt:lpstr>
      <vt:lpstr>Making Transition a Reality</vt:lpstr>
      <vt:lpstr>Timescales and Forward Look</vt:lpstr>
    </vt:vector>
  </TitlesOfParts>
  <Company>Scottish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Future Model for Community Justice</dc:title>
  <dc:creator>u415075</dc:creator>
  <cp:lastModifiedBy>u415075</cp:lastModifiedBy>
  <cp:revision>43</cp:revision>
  <cp:lastPrinted>2015-06-11T18:43:11Z</cp:lastPrinted>
  <dcterms:created xsi:type="dcterms:W3CDTF">2015-06-05T13:31:35Z</dcterms:created>
  <dcterms:modified xsi:type="dcterms:W3CDTF">2015-07-03T08:20:19Z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A11619936</vt:lpwstr>
  </property>
  <property fmtid="{D5CDD505-2E9C-101B-9397-08002B2CF9AE}" pid="4" name="Objective-Title">
    <vt:lpwstr>The Future Model for Community Justice - Aberdeen City CPP - as at 06 July 2015</vt:lpwstr>
  </property>
  <property fmtid="{D5CDD505-2E9C-101B-9397-08002B2CF9AE}" pid="5" name="Objective-Comment">
    <vt:lpwstr>
    </vt:lpwstr>
  </property>
  <property fmtid="{D5CDD505-2E9C-101B-9397-08002B2CF9AE}" pid="6" name="Objective-CreationStamp">
    <vt:filetime>2015-07-03T08:10:14Z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2015-07-03T08:20:28Z</vt:filetime>
  </property>
  <property fmtid="{D5CDD505-2E9C-101B-9397-08002B2CF9AE}" pid="10" name="Objective-ModificationStamp">
    <vt:filetime>2015-07-03T08:20:35Z</vt:filetime>
  </property>
  <property fmtid="{D5CDD505-2E9C-101B-9397-08002B2CF9AE}" pid="11" name="Objective-Owner">
    <vt:lpwstr>Stuart, Arlene A (U415075)</vt:lpwstr>
  </property>
  <property fmtid="{D5CDD505-2E9C-101B-9397-08002B2CF9AE}" pid="12" name="Objective-Path">
    <vt:lpwstr>Objective Global Folder:SG File Plan:Crime, law, justice and rights:Crime:Offenders:Advice and policy: Offenders:Reform of Community Justice Structures: Advice and policy: 2015-:</vt:lpwstr>
  </property>
  <property fmtid="{D5CDD505-2E9C-101B-9397-08002B2CF9AE}" pid="13" name="Objective-Parent">
    <vt:lpwstr>Reform of Community Justice Structures: Advice and policy: 2015-</vt:lpwstr>
  </property>
  <property fmtid="{D5CDD505-2E9C-101B-9397-08002B2CF9AE}" pid="14" name="Objective-State">
    <vt:lpwstr>Published</vt:lpwstr>
  </property>
  <property fmtid="{D5CDD505-2E9C-101B-9397-08002B2CF9AE}" pid="15" name="Objective-Version">
    <vt:lpwstr>2.0</vt:lpwstr>
  </property>
  <property fmtid="{D5CDD505-2E9C-101B-9397-08002B2CF9AE}" pid="16" name="Objective-VersionNumber">
    <vt:i4>3</vt:i4>
  </property>
  <property fmtid="{D5CDD505-2E9C-101B-9397-08002B2CF9AE}" pid="17" name="Objective-VersionComment">
    <vt:lpwstr>
    </vt:lpwstr>
  </property>
  <property fmtid="{D5CDD505-2E9C-101B-9397-08002B2CF9AE}" pid="18" name="Objective-FileNumber">
    <vt:lpwstr>
    </vt:lpwstr>
  </property>
  <property fmtid="{D5CDD505-2E9C-101B-9397-08002B2CF9AE}" pid="19" name="Objective-Classification">
    <vt:lpwstr>[Inherited - OFFICIAL]</vt:lpwstr>
  </property>
  <property fmtid="{D5CDD505-2E9C-101B-9397-08002B2CF9AE}" pid="20" name="Objective-Caveats">
    <vt:lpwstr>
    </vt:lpwstr>
  </property>
  <property fmtid="{D5CDD505-2E9C-101B-9397-08002B2CF9AE}" pid="21" name="Objective-Date of Original [system]">
    <vt:lpwstr>
    </vt:lpwstr>
  </property>
  <property fmtid="{D5CDD505-2E9C-101B-9397-08002B2CF9AE}" pid="22" name="Objective-Date Received [system]">
    <vt:lpwstr>
    </vt:lpwstr>
  </property>
  <property fmtid="{D5CDD505-2E9C-101B-9397-08002B2CF9AE}" pid="23" name="Objective-SG Web Publication - Category [system]">
    <vt:lpwstr>
    </vt:lpwstr>
  </property>
  <property fmtid="{D5CDD505-2E9C-101B-9397-08002B2CF9AE}" pid="24" name="Objective-SG Web Publication - Category 2 Classification [system]">
    <vt:lpwstr>
    </vt:lpwstr>
  </property>
</Properties>
</file>