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7" r:id="rId4"/>
    <p:sldId id="261" r:id="rId5"/>
    <p:sldId id="1113" r:id="rId6"/>
    <p:sldId id="262" r:id="rId7"/>
    <p:sldId id="1112" r:id="rId8"/>
    <p:sldId id="1107" r:id="rId9"/>
    <p:sldId id="110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6699"/>
    <a:srgbClr val="CC3399"/>
    <a:srgbClr val="FF0066"/>
    <a:srgbClr val="C59BA5"/>
    <a:srgbClr val="BF9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1BE479-EB21-4895-97A2-137AFA0A96A9}" v="149" dt="2019-03-19T13:50:26.6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894" autoAdjust="0"/>
  </p:normalViewPr>
  <p:slideViewPr>
    <p:cSldViewPr snapToGrid="0">
      <p:cViewPr varScale="1">
        <p:scale>
          <a:sx n="43" d="100"/>
          <a:sy n="43" d="100"/>
        </p:scale>
        <p:origin x="14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cha Will" userId="0bdbc304-8de1-4810-915e-71ecebf9b79e" providerId="ADAL" clId="{481BE479-EB21-4895-97A2-137AFA0A96A9}"/>
    <pc:docChg chg="custSel addSld delSld modSld">
      <pc:chgData name="Sacha Will" userId="0bdbc304-8de1-4810-915e-71ecebf9b79e" providerId="ADAL" clId="{481BE479-EB21-4895-97A2-137AFA0A96A9}" dt="2019-03-19T13:51:46.812" v="896" actId="14100"/>
      <pc:docMkLst>
        <pc:docMk/>
      </pc:docMkLst>
      <pc:sldChg chg="modSp modNotesTx">
        <pc:chgData name="Sacha Will" userId="0bdbc304-8de1-4810-915e-71ecebf9b79e" providerId="ADAL" clId="{481BE479-EB21-4895-97A2-137AFA0A96A9}" dt="2019-03-04T16:27:21.828" v="829" actId="207"/>
        <pc:sldMkLst>
          <pc:docMk/>
          <pc:sldMk cId="2287592614" sldId="256"/>
        </pc:sldMkLst>
        <pc:spChg chg="mod">
          <ac:chgData name="Sacha Will" userId="0bdbc304-8de1-4810-915e-71ecebf9b79e" providerId="ADAL" clId="{481BE479-EB21-4895-97A2-137AFA0A96A9}" dt="2019-03-04T16:27:14.406" v="828" actId="207"/>
          <ac:spMkLst>
            <pc:docMk/>
            <pc:sldMk cId="2287592614" sldId="256"/>
            <ac:spMk id="2" creationId="{A4D11433-23B3-45E5-934C-3AED36147A2C}"/>
          </ac:spMkLst>
        </pc:spChg>
        <pc:spChg chg="mod">
          <ac:chgData name="Sacha Will" userId="0bdbc304-8de1-4810-915e-71ecebf9b79e" providerId="ADAL" clId="{481BE479-EB21-4895-97A2-137AFA0A96A9}" dt="2019-03-04T16:27:21.828" v="829" actId="207"/>
          <ac:spMkLst>
            <pc:docMk/>
            <pc:sldMk cId="2287592614" sldId="256"/>
            <ac:spMk id="3" creationId="{175C9AAE-4C16-4ECC-AC80-3D27ECBA40A3}"/>
          </ac:spMkLst>
        </pc:spChg>
      </pc:sldChg>
      <pc:sldChg chg="modSp">
        <pc:chgData name="Sacha Will" userId="0bdbc304-8de1-4810-915e-71ecebf9b79e" providerId="ADAL" clId="{481BE479-EB21-4895-97A2-137AFA0A96A9}" dt="2019-03-04T16:27:02.892" v="827" actId="120"/>
        <pc:sldMkLst>
          <pc:docMk/>
          <pc:sldMk cId="3373586738" sldId="257"/>
        </pc:sldMkLst>
        <pc:spChg chg="mod">
          <ac:chgData name="Sacha Will" userId="0bdbc304-8de1-4810-915e-71ecebf9b79e" providerId="ADAL" clId="{481BE479-EB21-4895-97A2-137AFA0A96A9}" dt="2019-03-04T16:27:02.892" v="827" actId="120"/>
          <ac:spMkLst>
            <pc:docMk/>
            <pc:sldMk cId="3373586738" sldId="257"/>
            <ac:spMk id="2" creationId="{916DC198-20AD-4CBC-AEEE-14532373DEA4}"/>
          </ac:spMkLst>
        </pc:spChg>
        <pc:spChg chg="mod">
          <ac:chgData name="Sacha Will" userId="0bdbc304-8de1-4810-915e-71ecebf9b79e" providerId="ADAL" clId="{481BE479-EB21-4895-97A2-137AFA0A96A9}" dt="2019-03-04T16:26:12.785" v="822" actId="113"/>
          <ac:spMkLst>
            <pc:docMk/>
            <pc:sldMk cId="3373586738" sldId="257"/>
            <ac:spMk id="13" creationId="{48E9099C-BF13-4819-AF2A-EBFF33ADC842}"/>
          </ac:spMkLst>
        </pc:spChg>
      </pc:sldChg>
      <pc:sldChg chg="addSp modSp modNotesTx">
        <pc:chgData name="Sacha Will" userId="0bdbc304-8de1-4810-915e-71ecebf9b79e" providerId="ADAL" clId="{481BE479-EB21-4895-97A2-137AFA0A96A9}" dt="2019-03-19T13:51:46.812" v="896" actId="14100"/>
        <pc:sldMkLst>
          <pc:docMk/>
          <pc:sldMk cId="13886519" sldId="261"/>
        </pc:sldMkLst>
        <pc:spChg chg="mod">
          <ac:chgData name="Sacha Will" userId="0bdbc304-8de1-4810-915e-71ecebf9b79e" providerId="ADAL" clId="{481BE479-EB21-4895-97A2-137AFA0A96A9}" dt="2019-03-19T13:51:46.812" v="896" actId="14100"/>
          <ac:spMkLst>
            <pc:docMk/>
            <pc:sldMk cId="13886519" sldId="261"/>
            <ac:spMk id="2" creationId="{D1D6056D-FC9D-4DDB-AF87-8C3E67E7DB0C}"/>
          </ac:spMkLst>
        </pc:spChg>
        <pc:spChg chg="mod">
          <ac:chgData name="Sacha Will" userId="0bdbc304-8de1-4810-915e-71ecebf9b79e" providerId="ADAL" clId="{481BE479-EB21-4895-97A2-137AFA0A96A9}" dt="2019-03-19T13:51:05.981" v="895" actId="108"/>
          <ac:spMkLst>
            <pc:docMk/>
            <pc:sldMk cId="13886519" sldId="261"/>
            <ac:spMk id="6" creationId="{FCC6F397-3C05-4BC4-92FB-A8163101D9B4}"/>
          </ac:spMkLst>
        </pc:spChg>
        <pc:picChg chg="add mod ord">
          <ac:chgData name="Sacha Will" userId="0bdbc304-8de1-4810-915e-71ecebf9b79e" providerId="ADAL" clId="{481BE479-EB21-4895-97A2-137AFA0A96A9}" dt="2019-03-19T13:50:43.481" v="891" actId="1076"/>
          <ac:picMkLst>
            <pc:docMk/>
            <pc:sldMk cId="13886519" sldId="261"/>
            <ac:picMk id="5" creationId="{79A65970-A27B-47B3-8F68-AFB5DD0AD64A}"/>
          </ac:picMkLst>
        </pc:picChg>
      </pc:sldChg>
      <pc:sldChg chg="modSp">
        <pc:chgData name="Sacha Will" userId="0bdbc304-8de1-4810-915e-71ecebf9b79e" providerId="ADAL" clId="{481BE479-EB21-4895-97A2-137AFA0A96A9}" dt="2019-03-04T16:27:49.724" v="832" actId="207"/>
        <pc:sldMkLst>
          <pc:docMk/>
          <pc:sldMk cId="3312566432" sldId="262"/>
        </pc:sldMkLst>
        <pc:spChg chg="mod">
          <ac:chgData name="Sacha Will" userId="0bdbc304-8de1-4810-915e-71ecebf9b79e" providerId="ADAL" clId="{481BE479-EB21-4895-97A2-137AFA0A96A9}" dt="2019-03-04T09:59:09.812" v="322" actId="20577"/>
          <ac:spMkLst>
            <pc:docMk/>
            <pc:sldMk cId="3312566432" sldId="262"/>
            <ac:spMk id="2" creationId="{BD99C3EB-B446-41C1-9CA9-01CAD1E25689}"/>
          </ac:spMkLst>
        </pc:spChg>
        <pc:spChg chg="mod">
          <ac:chgData name="Sacha Will" userId="0bdbc304-8de1-4810-915e-71ecebf9b79e" providerId="ADAL" clId="{481BE479-EB21-4895-97A2-137AFA0A96A9}" dt="2019-03-04T10:00:46.152" v="335" actId="1076"/>
          <ac:spMkLst>
            <pc:docMk/>
            <pc:sldMk cId="3312566432" sldId="262"/>
            <ac:spMk id="3" creationId="{22B12E97-279D-491D-847E-409466CC9CD5}"/>
          </ac:spMkLst>
        </pc:spChg>
        <pc:spChg chg="mod">
          <ac:chgData name="Sacha Will" userId="0bdbc304-8de1-4810-915e-71ecebf9b79e" providerId="ADAL" clId="{481BE479-EB21-4895-97A2-137AFA0A96A9}" dt="2019-03-04T16:27:49.724" v="832" actId="207"/>
          <ac:spMkLst>
            <pc:docMk/>
            <pc:sldMk cId="3312566432" sldId="262"/>
            <ac:spMk id="5" creationId="{7AF8604C-8D70-43D9-B74D-44962D084DC4}"/>
          </ac:spMkLst>
        </pc:spChg>
        <pc:spChg chg="mod">
          <ac:chgData name="Sacha Will" userId="0bdbc304-8de1-4810-915e-71ecebf9b79e" providerId="ADAL" clId="{481BE479-EB21-4895-97A2-137AFA0A96A9}" dt="2019-03-04T10:01:45.970" v="374" actId="207"/>
          <ac:spMkLst>
            <pc:docMk/>
            <pc:sldMk cId="3312566432" sldId="262"/>
            <ac:spMk id="6" creationId="{5979544F-905B-4373-A462-15FC48323866}"/>
          </ac:spMkLst>
        </pc:spChg>
        <pc:graphicFrameChg chg="modGraphic">
          <ac:chgData name="Sacha Will" userId="0bdbc304-8de1-4810-915e-71ecebf9b79e" providerId="ADAL" clId="{481BE479-EB21-4895-97A2-137AFA0A96A9}" dt="2019-03-04T10:02:38.559" v="409" actId="6549"/>
          <ac:graphicFrameMkLst>
            <pc:docMk/>
            <pc:sldMk cId="3312566432" sldId="262"/>
            <ac:graphicFrameMk id="4" creationId="{695AE2BB-E134-4FF7-A93A-44CEE00F46DA}"/>
          </ac:graphicFrameMkLst>
        </pc:graphicFrameChg>
      </pc:sldChg>
      <pc:sldChg chg="modSp">
        <pc:chgData name="Sacha Will" userId="0bdbc304-8de1-4810-915e-71ecebf9b79e" providerId="ADAL" clId="{481BE479-EB21-4895-97A2-137AFA0A96A9}" dt="2019-03-04T16:26:49.622" v="824" actId="207"/>
        <pc:sldMkLst>
          <pc:docMk/>
          <pc:sldMk cId="3771549954" sldId="1112"/>
        </pc:sldMkLst>
        <pc:spChg chg="mod">
          <ac:chgData name="Sacha Will" userId="0bdbc304-8de1-4810-915e-71ecebf9b79e" providerId="ADAL" clId="{481BE479-EB21-4895-97A2-137AFA0A96A9}" dt="2019-03-04T16:26:49.622" v="824" actId="207"/>
          <ac:spMkLst>
            <pc:docMk/>
            <pc:sldMk cId="3771549954" sldId="1112"/>
            <ac:spMk id="2" creationId="{916DC198-20AD-4CBC-AEEE-14532373DEA4}"/>
          </ac:spMkLst>
        </pc:spChg>
        <pc:spChg chg="mod">
          <ac:chgData name="Sacha Will" userId="0bdbc304-8de1-4810-915e-71ecebf9b79e" providerId="ADAL" clId="{481BE479-EB21-4895-97A2-137AFA0A96A9}" dt="2019-03-04T16:26:29.741" v="823" actId="113"/>
          <ac:spMkLst>
            <pc:docMk/>
            <pc:sldMk cId="3771549954" sldId="1112"/>
            <ac:spMk id="13" creationId="{48E9099C-BF13-4819-AF2A-EBFF33ADC842}"/>
          </ac:spMkLst>
        </pc:spChg>
      </pc:sldChg>
      <pc:sldChg chg="addSp delSp modSp add modNotesTx">
        <pc:chgData name="Sacha Will" userId="0bdbc304-8de1-4810-915e-71ecebf9b79e" providerId="ADAL" clId="{481BE479-EB21-4895-97A2-137AFA0A96A9}" dt="2019-03-04T16:28:38.339" v="833" actId="14100"/>
        <pc:sldMkLst>
          <pc:docMk/>
          <pc:sldMk cId="3992209807" sldId="1113"/>
        </pc:sldMkLst>
        <pc:spChg chg="mod">
          <ac:chgData name="Sacha Will" userId="0bdbc304-8de1-4810-915e-71ecebf9b79e" providerId="ADAL" clId="{481BE479-EB21-4895-97A2-137AFA0A96A9}" dt="2019-03-04T16:28:38.339" v="833" actId="14100"/>
          <ac:spMkLst>
            <pc:docMk/>
            <pc:sldMk cId="3992209807" sldId="1113"/>
            <ac:spMk id="2" creationId="{D1D6056D-FC9D-4DDB-AF87-8C3E67E7DB0C}"/>
          </ac:spMkLst>
        </pc:spChg>
        <pc:spChg chg="mod">
          <ac:chgData name="Sacha Will" userId="0bdbc304-8de1-4810-915e-71ecebf9b79e" providerId="ADAL" clId="{481BE479-EB21-4895-97A2-137AFA0A96A9}" dt="2019-03-04T16:25:25.033" v="818" actId="6549"/>
          <ac:spMkLst>
            <pc:docMk/>
            <pc:sldMk cId="3992209807" sldId="1113"/>
            <ac:spMk id="3" creationId="{5DCB2836-2EAC-4D3D-9937-0CE24D84F586}"/>
          </ac:spMkLst>
        </pc:spChg>
        <pc:spChg chg="del">
          <ac:chgData name="Sacha Will" userId="0bdbc304-8de1-4810-915e-71ecebf9b79e" providerId="ADAL" clId="{481BE479-EB21-4895-97A2-137AFA0A96A9}" dt="2019-03-04T09:57:41.149" v="293" actId="478"/>
          <ac:spMkLst>
            <pc:docMk/>
            <pc:sldMk cId="3992209807" sldId="1113"/>
            <ac:spMk id="6" creationId="{FCC6F397-3C05-4BC4-92FB-A8163101D9B4}"/>
          </ac:spMkLst>
        </pc:spChg>
        <pc:spChg chg="add mod">
          <ac:chgData name="Sacha Will" userId="0bdbc304-8de1-4810-915e-71ecebf9b79e" providerId="ADAL" clId="{481BE479-EB21-4895-97A2-137AFA0A96A9}" dt="2019-03-04T16:25:40.435" v="820" actId="255"/>
          <ac:spMkLst>
            <pc:docMk/>
            <pc:sldMk cId="3992209807" sldId="1113"/>
            <ac:spMk id="7" creationId="{2BC604D9-0CD7-4AEF-8558-D716A4EACD06}"/>
          </ac:spMkLst>
        </pc:spChg>
        <pc:picChg chg="add del mod">
          <ac:chgData name="Sacha Will" userId="0bdbc304-8de1-4810-915e-71ecebf9b79e" providerId="ADAL" clId="{481BE479-EB21-4895-97A2-137AFA0A96A9}" dt="2019-03-04T16:24:35.936" v="812" actId="478"/>
          <ac:picMkLst>
            <pc:docMk/>
            <pc:sldMk cId="3992209807" sldId="1113"/>
            <ac:picMk id="8" creationId="{4224C00D-3546-4479-A9F1-903426577050}"/>
          </ac:picMkLst>
        </pc:picChg>
        <pc:picChg chg="add mod">
          <ac:chgData name="Sacha Will" userId="0bdbc304-8de1-4810-915e-71ecebf9b79e" providerId="ADAL" clId="{481BE479-EB21-4895-97A2-137AFA0A96A9}" dt="2019-03-04T16:25:14.553" v="816" actId="1076"/>
          <ac:picMkLst>
            <pc:docMk/>
            <pc:sldMk cId="3992209807" sldId="1113"/>
            <ac:picMk id="9" creationId="{1D20FE59-E71E-4961-8DF0-AE34E81D900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D00C3-21FC-433A-AC27-BCCC7E810C7A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753D1-A728-4A26-8D96-A6A0D8665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868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Preparation </a:t>
            </a:r>
            <a:r>
              <a:rPr lang="en-GB" dirty="0"/>
              <a:t>– Attendance List; set out tea/coffee, milk, sugar, biscuits;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Flip Chart &amp; Pen 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dirty="0"/>
              <a:t>www/</a:t>
            </a:r>
            <a:r>
              <a:rPr lang="en-GB" dirty="0" err="1"/>
              <a:t>ebi</a:t>
            </a:r>
            <a:r>
              <a:rPr lang="en-GB" dirty="0"/>
              <a:t> from last QI PP</a:t>
            </a:r>
          </a:p>
          <a:p>
            <a:endParaRPr lang="en-GB" dirty="0"/>
          </a:p>
          <a:p>
            <a:r>
              <a:rPr lang="en-GB" dirty="0"/>
              <a:t>Housekeeping</a:t>
            </a:r>
          </a:p>
          <a:p>
            <a:r>
              <a:rPr lang="en-GB" dirty="0"/>
              <a:t>Welcome </a:t>
            </a:r>
          </a:p>
          <a:p>
            <a:endParaRPr lang="en-GB" dirty="0"/>
          </a:p>
          <a:p>
            <a:r>
              <a:rPr lang="en-GB" dirty="0"/>
              <a:t>Timing – 4.05pm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4753D1-A728-4A26-8D96-A6A0D86652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283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Timing –  aim to finish this by 4.20pm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4753D1-A728-4A26-8D96-A6A0D866524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507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Update re Ryan Ingram/NELC Coaching</a:t>
            </a:r>
          </a:p>
          <a:p>
            <a:endParaRPr lang="en-GB" dirty="0"/>
          </a:p>
          <a:p>
            <a:r>
              <a:rPr lang="en-GB" dirty="0"/>
              <a:t>Update re NES </a:t>
            </a:r>
            <a:r>
              <a:rPr lang="en-GB" dirty="0" err="1"/>
              <a:t>Turas</a:t>
            </a:r>
            <a:r>
              <a:rPr lang="en-GB" dirty="0"/>
              <a:t> page</a:t>
            </a:r>
          </a:p>
          <a:p>
            <a:endParaRPr lang="en-GB" dirty="0"/>
          </a:p>
          <a:p>
            <a:r>
              <a:rPr lang="en-GB" dirty="0"/>
              <a:t>Update re QI Handbook on CPP page</a:t>
            </a:r>
          </a:p>
          <a:p>
            <a:endParaRPr lang="en-GB" dirty="0"/>
          </a:p>
          <a:p>
            <a:r>
              <a:rPr lang="en-GB" dirty="0"/>
              <a:t>Update re Jan’s data training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Timing:  finish by 4.30pm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4753D1-A728-4A26-8D96-A6A0D866524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691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Buddy up and share your experiences about the coaching aspect of being a QI coach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Timing:  finish by 5.30pm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4753D1-A728-4A26-8D96-A6A0D866524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711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Talk through rest of the programme, seek thoughts about what would make it even better; how could coaches contribute to the programme?</a:t>
            </a:r>
          </a:p>
          <a:p>
            <a:endParaRPr lang="en-GB" dirty="0"/>
          </a:p>
          <a:p>
            <a:r>
              <a:rPr lang="en-GB" dirty="0"/>
              <a:t>Next Monthly Reports to be submitted by 15 March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4753D1-A728-4A26-8D96-A6A0D866524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165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Timing – session to finish by 6pm!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4753D1-A728-4A26-8D96-A6A0D866524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843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0587E4-8D9A-4709-9FA4-EF9802EDB3D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0593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Finish this section by 5.45pm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0587E4-8D9A-4709-9FA4-EF9802EDB3D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936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3A21-295A-4C88-8033-FB9A05A3A3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7D703-572F-46B7-957D-26BBCAE73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FCF45-5319-46EE-AF2C-4B4E225EB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1F87-E16D-4D8F-8889-BF08886BF458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1058B-0074-481F-9DF9-3E99F96B7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299D2-E0C5-4D4D-8907-FC875F3D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7FA-2238-4FC1-B660-2A7FE227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9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ECD30-2D1D-43E6-BEA4-B92C65904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DF1084-4458-47C2-8478-BC3F54437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D8E88-ABB0-4705-873D-0092A1452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1F87-E16D-4D8F-8889-BF08886BF458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B292D-F62A-4343-B1B4-1AA93F294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E10BA-7646-4E97-8A4D-8EDC886E1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7FA-2238-4FC1-B660-2A7FE227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25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4F9A26-8C04-4D39-827E-A0D8A70EAF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A94D45-083A-49FF-BB66-11ED57E07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24F3F-9FD4-4CD6-A7B4-4F27861D6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1F87-E16D-4D8F-8889-BF08886BF458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5685F-E1C3-4F86-9B6A-483F83E9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E85B0-206A-4739-AE6F-A1B0F73E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7FA-2238-4FC1-B660-2A7FE227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193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26874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73119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973261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2781300"/>
            <a:ext cx="4563533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134" y="2781300"/>
            <a:ext cx="4563533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60506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05270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88673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439229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991539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75DA1-9B81-4C1E-88EC-B975581C8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67BC6-C107-4DCC-A77F-F22CF714B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6B3C2-73AB-4342-850C-6487BD37A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1F87-E16D-4D8F-8889-BF08886BF458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3FB5B-62F5-4B85-BD90-D8FD4FFDB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40386-E10D-4881-9779-E666A259B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7FA-2238-4FC1-B660-2A7FE227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050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016884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32613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20101" y="1676400"/>
            <a:ext cx="2332567" cy="4381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1" y="1676400"/>
            <a:ext cx="6794500" cy="4381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5485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5B23B-DF2C-46EC-9904-D71BFDAA3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8B038-1304-4939-8787-D9337F7B4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7646C-4265-4BD3-8386-B9A12F7E1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1F87-E16D-4D8F-8889-BF08886BF458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9A18F-DD91-4F2B-8F64-526C0E0C1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C0A18-2DC4-4992-AA0C-033FDF20B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7FA-2238-4FC1-B660-2A7FE227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44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23252-30F9-4846-9953-A747D3E9B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29554-7C5C-4F3C-92AE-A3013AD920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A2BE6-F843-4939-B0CC-EEE1CB81D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65E83-B300-49E0-9DE2-662A0900E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1F87-E16D-4D8F-8889-BF08886BF458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2DAD61-3A30-4800-BA20-8892608C3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3A6B7-6201-49BB-BD72-ED1E456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7FA-2238-4FC1-B660-2A7FE227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0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92DE6-A587-4414-8D42-875E0A171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ECAB0-59C4-49A2-A911-14F081387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B0475-797C-457C-B680-996A2D501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C7795C-1BF4-4ACF-9301-67AE078CA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C7760A-C0D7-41DE-9818-4BBCB38892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A4A5AB-3D2B-4FA5-91F7-6414DF8A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1F87-E16D-4D8F-8889-BF08886BF458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0BC738-DC2B-4FC4-AB6E-494B9E97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9FDC7B-C3BF-4D5C-A02B-2B76D991A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7FA-2238-4FC1-B660-2A7FE227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68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32A0C-4C2C-4840-9C4E-FAEBC2B18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41479-B0AE-447F-A08C-AA34ECB4E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1F87-E16D-4D8F-8889-BF08886BF458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6BFF1-B71E-45BB-BEF1-9E5516F8A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1B8B9A-2E47-40AE-8C57-AF0DD7866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7FA-2238-4FC1-B660-2A7FE227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03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7306D5-32CB-4C62-B7CE-D84642D24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1F87-E16D-4D8F-8889-BF08886BF458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45D42B-3F60-4719-B2A8-A1984EC26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5614C-7B06-4F04-836C-ED08C22F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7FA-2238-4FC1-B660-2A7FE227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38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696F9-6EB2-44C7-927D-317757937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7E388-FAB9-460C-8456-6FB6CF441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AB215-C81A-4529-B2D7-FB012AC58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280AD-43A8-4B09-B4A0-30C2706CF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1F87-E16D-4D8F-8889-BF08886BF458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B9009-7361-4EB3-84E0-EF02B6CF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DECC7-85DC-4015-80BB-11E6BC70E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7FA-2238-4FC1-B660-2A7FE227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76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445C3-F214-4E20-87AC-B4DCC002A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A6936A-DA10-4956-98F9-5E7A7D486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BBD93A-C042-4239-98F9-AA04ED95D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EAFC8-748F-434D-B251-EC967F8A9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1F87-E16D-4D8F-8889-BF08886BF458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C2E5E-CEA9-4C52-82B7-C9D9E02F4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96295-DA84-4147-AF04-A56F67B7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7FA-2238-4FC1-B660-2A7FE227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10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8FB0FA-BCC7-440C-9F39-5D9B67EDE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C573C-CFDA-4424-AA0E-FD94C68E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B9A91-9161-4A3F-A5B7-A4A911054B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C1F87-E16D-4D8F-8889-BF08886BF458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8E2CB-0342-4D11-8C18-3634B897B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3126E-7715-4BA2-939C-941599D10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7F7FA-2238-4FC1-B660-2A7FE227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02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Title-Slide-V04.jpg"/>
          <p:cNvPicPr>
            <a:picLocks noChangeAspect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676400"/>
            <a:ext cx="933026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781300"/>
            <a:ext cx="933026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81407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MS PGothic" pitchFamily="34" charset="-128"/>
          <a:cs typeface="MS P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MS PGothic" pitchFamily="34" charset="-128"/>
          <a:cs typeface="MS PGothic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MS PGothic" pitchFamily="34" charset="-128"/>
          <a:cs typeface="MS PGothic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MS PGothic" pitchFamily="34" charset="-128"/>
          <a:cs typeface="MS PGothic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MS PGothic" pitchFamily="34" charset="-128"/>
          <a:cs typeface="MS PGothic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3000">
          <a:solidFill>
            <a:schemeClr val="bg1"/>
          </a:solidFill>
          <a:latin typeface="+mn-lt"/>
          <a:ea typeface="MS PGothic" pitchFamily="34" charset="-128"/>
          <a:cs typeface="MS PGothic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3000">
          <a:solidFill>
            <a:schemeClr val="bg1"/>
          </a:solidFill>
          <a:latin typeface="+mn-lt"/>
          <a:ea typeface="MS PGothic" pitchFamily="34" charset="-128"/>
          <a:cs typeface="MS PGothic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3000">
          <a:solidFill>
            <a:schemeClr val="bg1"/>
          </a:solidFill>
          <a:latin typeface="+mn-lt"/>
          <a:ea typeface="MS PGothic" pitchFamily="34" charset="-128"/>
          <a:cs typeface="MS PGothic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3000">
          <a:solidFill>
            <a:schemeClr val="bg1"/>
          </a:solidFill>
          <a:latin typeface="+mn-lt"/>
          <a:ea typeface="MS PGothic" pitchFamily="34" charset="-128"/>
          <a:cs typeface="MS PGothic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chemeClr val="bg1"/>
          </a:solidFill>
          <a:latin typeface="+mn-lt"/>
          <a:ea typeface="MS PGothic" pitchFamily="34" charset="-128"/>
          <a:cs typeface="MS PGothic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ventbrite.co.uk/o/the-behavioural-insight-project-team-18719989020" TargetMode="External"/><Relationship Id="rId5" Type="http://schemas.openxmlformats.org/officeDocument/2006/relationships/hyperlink" Target="https://communityplanningaberdeen.org.uk/innovate-and-improve/training-resources/" TargetMode="External"/><Relationship Id="rId4" Type="http://schemas.openxmlformats.org/officeDocument/2006/relationships/hyperlink" Target="https://learn.nes.nhs.scot/741/quality-improvement-zon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6D2F31D-1847-4EFC-A896-1736399EA4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412980" cy="72602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D11433-23B3-45E5-934C-3AED36147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477135" cy="1132522"/>
          </a:xfrm>
          <a:solidFill>
            <a:srgbClr val="7030A0">
              <a:alpha val="36000"/>
            </a:srgbClr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Welcome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5C9AAE-4C16-4ECC-AC80-3D27ECBA4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5064369"/>
            <a:ext cx="12359147" cy="2073849"/>
          </a:xfrm>
          <a:solidFill>
            <a:srgbClr val="7030A0">
              <a:alpha val="35000"/>
            </a:srgbClr>
          </a:solidFill>
        </p:spPr>
        <p:txBody>
          <a:bodyPr>
            <a:normAutofit/>
          </a:bodyPr>
          <a:lstStyle/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Improvement Coach Programme 2019</a:t>
            </a:r>
          </a:p>
          <a:p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Session 3 – Data for Improvement</a:t>
            </a:r>
          </a:p>
          <a:p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592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E7B6110-CE87-40DB-AFE9-3780DA26F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700" y="27809"/>
            <a:ext cx="10948319" cy="72645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6DC198-20AD-4CBC-AEEE-14532373D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7030A0">
              <a:alpha val="44000"/>
            </a:srgbClr>
          </a:solidFill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check in!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E9099C-BF13-4819-AF2A-EBFF33ADC842}"/>
              </a:ext>
            </a:extLst>
          </p:cNvPr>
          <p:cNvSpPr txBox="1"/>
          <p:nvPr/>
        </p:nvSpPr>
        <p:spPr>
          <a:xfrm>
            <a:off x="5805997" y="1815761"/>
            <a:ext cx="5330926" cy="4401205"/>
          </a:xfrm>
          <a:prstGeom prst="rect">
            <a:avLst/>
          </a:prstGeom>
          <a:solidFill>
            <a:srgbClr val="7030A0">
              <a:alpha val="47000"/>
            </a:srgbClr>
          </a:solidFill>
        </p:spPr>
        <p:txBody>
          <a:bodyPr wrap="square" rtlCol="0">
            <a:spAutoFit/>
          </a:bodyPr>
          <a:lstStyle/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 in when you like, if you want to; </a:t>
            </a:r>
          </a:p>
          <a:p>
            <a:endParaRPr lang="en-GB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your name</a:t>
            </a:r>
          </a:p>
          <a:p>
            <a:endParaRPr lang="en-GB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as much or as little as you want about your hopes for today’s session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586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A65970-A27B-47B3-8F68-AFB5DD0AD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79142" y="1623060"/>
            <a:ext cx="7866713" cy="52349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D6056D-FC9D-4DDB-AF87-8C3E67E7D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56117"/>
            <a:ext cx="12192000" cy="1251284"/>
          </a:xfrm>
          <a:solidFill>
            <a:srgbClr val="7030A0">
              <a:alpha val="44000"/>
            </a:srgbClr>
          </a:solidFill>
        </p:spPr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B2836-2EAC-4D3D-9937-0CE24D84F586}"/>
              </a:ext>
            </a:extLst>
          </p:cNvPr>
          <p:cNvSpPr txBox="1"/>
          <p:nvPr/>
        </p:nvSpPr>
        <p:spPr>
          <a:xfrm>
            <a:off x="7607419" y="1204903"/>
            <a:ext cx="458458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>
              <a:solidFill>
                <a:schemeClr val="bg1"/>
              </a:solidFill>
            </a:endParaRPr>
          </a:p>
          <a:p>
            <a:r>
              <a:rPr lang="en-GB" sz="3600" dirty="0">
                <a:solidFill>
                  <a:schemeClr val="bg1"/>
                </a:solidFill>
              </a:rPr>
              <a:t>Buddy up and share your experiences about the coaching aspect of being a QI coach</a:t>
            </a:r>
          </a:p>
          <a:p>
            <a:endParaRPr lang="en-GB" sz="1400" dirty="0">
              <a:solidFill>
                <a:schemeClr val="bg1"/>
              </a:solidFill>
            </a:endParaRPr>
          </a:p>
          <a:p>
            <a:r>
              <a:rPr lang="en-GB" sz="3600" dirty="0">
                <a:solidFill>
                  <a:schemeClr val="bg1"/>
                </a:solidFill>
              </a:rPr>
              <a:t>What can our network do to support?</a:t>
            </a:r>
          </a:p>
          <a:p>
            <a:endParaRPr lang="en-GB" sz="3600" dirty="0">
              <a:solidFill>
                <a:schemeClr val="bg1"/>
              </a:solidFill>
            </a:endParaRPr>
          </a:p>
          <a:p>
            <a:r>
              <a:rPr lang="en-GB" sz="3600" dirty="0">
                <a:solidFill>
                  <a:schemeClr val="bg1"/>
                </a:solidFill>
              </a:rPr>
              <a:t>Please feed-forward!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231DBF-B1F1-4B94-B6D0-17028ED815EA}"/>
              </a:ext>
            </a:extLst>
          </p:cNvPr>
          <p:cNvSpPr/>
          <p:nvPr/>
        </p:nvSpPr>
        <p:spPr>
          <a:xfrm>
            <a:off x="0" y="6233972"/>
            <a:ext cx="8251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https://www.starrconsulting.co.uk/wp-login.php?action=register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C6F397-3C05-4BC4-92FB-A8163101D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611" y="1471961"/>
            <a:ext cx="6616390" cy="51530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Coaching</a:t>
            </a:r>
          </a:p>
          <a:p>
            <a:pPr marL="0" indent="0">
              <a:buNone/>
            </a:pP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NES Online modules: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https://learn.nes.nhs.scot/741/quality-improvement-zone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100" b="1" dirty="0">
                <a:latin typeface="Arial" panose="020B0604020202020204" pitchFamily="34" charset="0"/>
                <a:cs typeface="Arial" panose="020B0604020202020204" pitchFamily="34" charset="0"/>
              </a:rPr>
              <a:t>QI Learning Resources:</a:t>
            </a:r>
          </a:p>
          <a:p>
            <a:pPr marL="0" indent="0">
              <a:buNone/>
            </a:pPr>
            <a:r>
              <a:rPr lang="en-GB" sz="3100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https://communityplanningaberdeen.org.uk/innovate-and-improve/training-resources/</a:t>
            </a:r>
            <a:endParaRPr lang="en-GB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Data Learning Cycle: 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https://www.eventbrite.co.uk/o/the-behavioural-insight-project-team-18719989020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QI Handbook – coming soon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6056D-FC9D-4DDB-AF87-8C3E67E7D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67629"/>
            <a:ext cx="12192000" cy="1251284"/>
          </a:xfrm>
          <a:solidFill>
            <a:srgbClr val="7030A0">
              <a:alpha val="44000"/>
            </a:srgbClr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Reflections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B2836-2EAC-4D3D-9937-0CE24D84F586}"/>
              </a:ext>
            </a:extLst>
          </p:cNvPr>
          <p:cNvSpPr txBox="1"/>
          <p:nvPr/>
        </p:nvSpPr>
        <p:spPr>
          <a:xfrm>
            <a:off x="7447399" y="1913563"/>
            <a:ext cx="458458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>
              <a:solidFill>
                <a:schemeClr val="bg1"/>
              </a:solidFill>
            </a:endParaRPr>
          </a:p>
          <a:p>
            <a:r>
              <a:rPr lang="en-GB" sz="3600" dirty="0">
                <a:solidFill>
                  <a:schemeClr val="bg1"/>
                </a:solidFill>
              </a:rPr>
              <a:t>Buddy up and share your experiences about the coaching aspect of being a QI coach</a:t>
            </a:r>
          </a:p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231DBF-B1F1-4B94-B6D0-17028ED815EA}"/>
              </a:ext>
            </a:extLst>
          </p:cNvPr>
          <p:cNvSpPr/>
          <p:nvPr/>
        </p:nvSpPr>
        <p:spPr>
          <a:xfrm>
            <a:off x="0" y="6233972"/>
            <a:ext cx="8251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https://www.starrconsulting.co.uk/wp-login.php?action=register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BC604D9-0CD7-4AEF-8558-D716A4EAC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6620" y="1825039"/>
            <a:ext cx="4526280" cy="4351338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QI Coaching so far</a:t>
            </a: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Content for next QI PP learning session?</a:t>
            </a: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Ongoing support  - decision for next session?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D20FE59-E71E-4961-8DF0-AE34E81D9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710" y="1767094"/>
            <a:ext cx="6717030" cy="445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20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AF8604C-8D70-43D9-B74D-44962D084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304295" cy="1267326"/>
          </a:xfrm>
          <a:solidFill>
            <a:srgbClr val="7030A0">
              <a:alpha val="44000"/>
            </a:srgbClr>
          </a:solidFill>
        </p:spPr>
        <p:txBody>
          <a:bodyPr/>
          <a:lstStyle/>
          <a:p>
            <a:r>
              <a:rPr lang="en-GB" dirty="0"/>
              <a:t> </a:t>
            </a:r>
            <a:r>
              <a:rPr lang="en-GB" b="1" dirty="0">
                <a:solidFill>
                  <a:schemeClr val="bg1"/>
                </a:solidFill>
              </a:rPr>
              <a:t>Next Steps..</a:t>
            </a:r>
            <a:endParaRPr lang="en-GB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95AE2BB-E134-4FF7-A93A-44CEE00F46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368085"/>
              </p:ext>
            </p:extLst>
          </p:nvPr>
        </p:nvGraphicFramePr>
        <p:xfrm>
          <a:off x="0" y="3605562"/>
          <a:ext cx="12191999" cy="155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826479285"/>
                    </a:ext>
                  </a:extLst>
                </a:gridCol>
              </a:tblGrid>
              <a:tr h="1378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 COACHING SESSION 4: 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endParaRPr lang="en-GB" sz="2000" b="1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GB" sz="28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Thursday 18 April from 4pm to 6pm,  </a:t>
                      </a:r>
                      <a:r>
                        <a:rPr lang="en-GB" sz="2800" b="1" kern="12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Marischal</a:t>
                      </a:r>
                      <a:r>
                        <a:rPr lang="en-GB" sz="28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College, 4-W-01</a:t>
                      </a:r>
                    </a:p>
                    <a:p>
                      <a:endParaRPr lang="en-GB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11210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D99C3EB-B446-41C1-9CA9-01CAD1E25689}"/>
              </a:ext>
            </a:extLst>
          </p:cNvPr>
          <p:cNvSpPr txBox="1"/>
          <p:nvPr/>
        </p:nvSpPr>
        <p:spPr>
          <a:xfrm>
            <a:off x="0" y="1476707"/>
            <a:ext cx="12192000" cy="1384995"/>
          </a:xfrm>
          <a:prstGeom prst="rect">
            <a:avLst/>
          </a:prstGeom>
          <a:solidFill>
            <a:srgbClr val="C59BA5"/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QI Practitioner Programme Learning Session 3:</a:t>
            </a:r>
          </a:p>
          <a:p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 27 March from 10am to 4pm, </a:t>
            </a:r>
            <a:r>
              <a:rPr lang="en-GB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Marischal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College, 4 -W-01</a:t>
            </a:r>
          </a:p>
          <a:p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79544F-905B-4373-A462-15FC48323866}"/>
              </a:ext>
            </a:extLst>
          </p:cNvPr>
          <p:cNvSpPr txBox="1"/>
          <p:nvPr/>
        </p:nvSpPr>
        <p:spPr>
          <a:xfrm>
            <a:off x="0" y="5265376"/>
            <a:ext cx="12192000" cy="1384995"/>
          </a:xfrm>
          <a:prstGeom prst="rect">
            <a:avLst/>
          </a:prstGeom>
          <a:solidFill>
            <a:srgbClr val="800080"/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QI Practitioner Programme Learning Session 4:</a:t>
            </a:r>
          </a:p>
          <a:p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29 April from 10am to 4pm, </a:t>
            </a:r>
            <a:r>
              <a:rPr lang="en-GB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Marischal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College, 4 -W-01</a:t>
            </a:r>
          </a:p>
          <a:p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B12E97-279D-491D-847E-409466CC9CD5}"/>
              </a:ext>
            </a:extLst>
          </p:cNvPr>
          <p:cNvSpPr txBox="1"/>
          <p:nvPr/>
        </p:nvSpPr>
        <p:spPr>
          <a:xfrm>
            <a:off x="0" y="2958847"/>
            <a:ext cx="12192000" cy="523220"/>
          </a:xfrm>
          <a:prstGeom prst="rect">
            <a:avLst/>
          </a:prstGeom>
          <a:solidFill>
            <a:srgbClr val="FF6699"/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 Practitioner Monthly Report due 15 April</a:t>
            </a:r>
          </a:p>
        </p:txBody>
      </p:sp>
    </p:spTree>
    <p:extLst>
      <p:ext uri="{BB962C8B-B14F-4D97-AF65-F5344CB8AC3E}">
        <p14:creationId xmlns:p14="http://schemas.microsoft.com/office/powerpoint/2010/main" val="331256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E7B6110-CE87-40DB-AFE9-3780DA26F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700" y="27809"/>
            <a:ext cx="10948319" cy="72645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6DC198-20AD-4CBC-AEEE-14532373D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800080">
              <a:alpha val="44000"/>
            </a:srgbClr>
          </a:solidFill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Let’s check out!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E9099C-BF13-4819-AF2A-EBFF33ADC842}"/>
              </a:ext>
            </a:extLst>
          </p:cNvPr>
          <p:cNvSpPr txBox="1"/>
          <p:nvPr/>
        </p:nvSpPr>
        <p:spPr>
          <a:xfrm>
            <a:off x="5709424" y="2217205"/>
            <a:ext cx="5605918" cy="3970318"/>
          </a:xfrm>
          <a:prstGeom prst="rect">
            <a:avLst/>
          </a:prstGeom>
          <a:solidFill>
            <a:srgbClr val="800080">
              <a:alpha val="41000"/>
            </a:srgbClr>
          </a:solidFill>
        </p:spPr>
        <p:txBody>
          <a:bodyPr wrap="square" rtlCol="0">
            <a:spAutoFit/>
          </a:bodyPr>
          <a:lstStyle/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 in when you like, if you want to; </a:t>
            </a:r>
          </a:p>
          <a:p>
            <a:endParaRPr lang="en-GB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as much or as little as you want about your thoughts after today’s session and next steps.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54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678" y="140514"/>
            <a:ext cx="3583269" cy="1143000"/>
          </a:xfrm>
        </p:spPr>
        <p:txBody>
          <a:bodyPr/>
          <a:lstStyle/>
          <a:p>
            <a:r>
              <a:rPr lang="en-GB" b="1" kern="1200" dirty="0">
                <a:solidFill>
                  <a:srgbClr val="002060"/>
                </a:solidFill>
                <a:latin typeface="Arial"/>
                <a:ea typeface="ＭＳ Ｐゴシック"/>
                <a:cs typeface="+mj-cs"/>
              </a:rPr>
              <a:t>Contracting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172" y="1308683"/>
            <a:ext cx="4417459" cy="5236495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Confirm role of the QI Coach.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Set ground rules for working together: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When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How often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How - face to face, telephone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E8EE38C-F518-4E8B-BB5A-764B82014605}"/>
              </a:ext>
            </a:extLst>
          </p:cNvPr>
          <p:cNvSpPr txBox="1">
            <a:spLocks/>
          </p:cNvSpPr>
          <p:nvPr/>
        </p:nvSpPr>
        <p:spPr bwMode="auto">
          <a:xfrm>
            <a:off x="6844100" y="176463"/>
            <a:ext cx="290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MS PGothic" pitchFamily="34" charset="-128"/>
                <a:cs typeface="MS PGothic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MS PGothic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MS PGothic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MS PGothic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MS PGothic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b="1" kern="1200" dirty="0">
                <a:solidFill>
                  <a:srgbClr val="002060"/>
                </a:solidFill>
                <a:latin typeface="Arial"/>
                <a:ea typeface="ＭＳ Ｐゴシック"/>
                <a:cs typeface="+mj-cs"/>
              </a:rPr>
              <a:t>Listening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8C3B38C-209D-47D8-8A1A-D1F866B4994C}"/>
              </a:ext>
            </a:extLst>
          </p:cNvPr>
          <p:cNvSpPr txBox="1">
            <a:spLocks/>
          </p:cNvSpPr>
          <p:nvPr/>
        </p:nvSpPr>
        <p:spPr bwMode="auto">
          <a:xfrm>
            <a:off x="6657473" y="1268759"/>
            <a:ext cx="4675729" cy="530850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bg1"/>
                </a:solidFill>
                <a:latin typeface="+mn-lt"/>
                <a:ea typeface="MS PGothic" pitchFamily="34" charset="-128"/>
                <a:cs typeface="MS PGothic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chemeClr val="bg1"/>
                </a:solidFill>
                <a:latin typeface="+mn-lt"/>
                <a:ea typeface="MS PGothic" pitchFamily="34" charset="-128"/>
                <a:cs typeface="MS PGothic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bg1"/>
                </a:solidFill>
                <a:latin typeface="+mn-lt"/>
                <a:ea typeface="MS PGothic" pitchFamily="34" charset="-128"/>
                <a:cs typeface="MS PGothic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chemeClr val="bg1"/>
                </a:solidFill>
                <a:latin typeface="+mn-lt"/>
                <a:ea typeface="MS PGothic" pitchFamily="34" charset="-128"/>
                <a:cs typeface="MS PGothic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bg1"/>
                </a:solidFill>
                <a:latin typeface="+mn-lt"/>
                <a:ea typeface="MS PGothic" pitchFamily="34" charset="-128"/>
                <a:cs typeface="MS PGothic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GB" kern="0" dirty="0"/>
              <a:t>Active listening:</a:t>
            </a:r>
          </a:p>
          <a:p>
            <a:pPr marL="0" indent="0">
              <a:buFontTx/>
              <a:buNone/>
            </a:pPr>
            <a:endParaRPr lang="en-GB" sz="2000" kern="0" dirty="0"/>
          </a:p>
          <a:p>
            <a:pPr marL="0" indent="0">
              <a:buFontTx/>
              <a:buNone/>
            </a:pPr>
            <a:r>
              <a:rPr lang="en-GB" sz="2400" kern="0" dirty="0"/>
              <a:t>Eye contact </a:t>
            </a:r>
          </a:p>
          <a:p>
            <a:pPr marL="0" indent="0">
              <a:buFontTx/>
              <a:buNone/>
            </a:pPr>
            <a:r>
              <a:rPr lang="en-GB" sz="2400" kern="0" dirty="0"/>
              <a:t>Attentive (but relaxed)</a:t>
            </a:r>
          </a:p>
          <a:p>
            <a:pPr marL="0" indent="0">
              <a:buFontTx/>
              <a:buNone/>
            </a:pPr>
            <a:r>
              <a:rPr lang="en-GB" sz="2400" kern="0" dirty="0"/>
              <a:t>Listen without judgement</a:t>
            </a:r>
          </a:p>
          <a:p>
            <a:pPr marL="0" indent="0">
              <a:buFontTx/>
              <a:buNone/>
            </a:pPr>
            <a:r>
              <a:rPr lang="en-GB" sz="2400" kern="0" dirty="0"/>
              <a:t>No writing!</a:t>
            </a:r>
          </a:p>
          <a:p>
            <a:pPr marL="0" indent="0">
              <a:buFontTx/>
              <a:buNone/>
            </a:pPr>
            <a:r>
              <a:rPr lang="en-GB" sz="2400" kern="0" dirty="0"/>
              <a:t>Limited questioning – just to clarify</a:t>
            </a:r>
          </a:p>
          <a:p>
            <a:pPr marL="0" indent="0">
              <a:buFontTx/>
              <a:buNone/>
            </a:pPr>
            <a:r>
              <a:rPr lang="en-GB" sz="2400" kern="0" dirty="0"/>
              <a:t>Remain present!</a:t>
            </a:r>
          </a:p>
          <a:p>
            <a:pPr marL="0" indent="0">
              <a:buFontTx/>
              <a:buNone/>
            </a:pPr>
            <a:r>
              <a:rPr lang="en-GB" sz="2400" kern="0" dirty="0"/>
              <a:t>Open body language</a:t>
            </a:r>
          </a:p>
          <a:p>
            <a:pPr marL="0" indent="0">
              <a:buFontTx/>
              <a:buNone/>
            </a:pPr>
            <a:endParaRPr lang="en-GB" sz="1800" kern="0" dirty="0"/>
          </a:p>
          <a:p>
            <a:pPr marL="0" indent="0">
              <a:buFontTx/>
              <a:buNone/>
            </a:pPr>
            <a:r>
              <a:rPr lang="en-GB" kern="0" dirty="0"/>
              <a:t>Reflect and summarise</a:t>
            </a:r>
          </a:p>
        </p:txBody>
      </p:sp>
    </p:spTree>
    <p:extLst>
      <p:ext uri="{BB962C8B-B14F-4D97-AF65-F5344CB8AC3E}">
        <p14:creationId xmlns:p14="http://schemas.microsoft.com/office/powerpoint/2010/main" val="24371723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85" y="105508"/>
            <a:ext cx="2756556" cy="644770"/>
          </a:xfrm>
        </p:spPr>
        <p:txBody>
          <a:bodyPr/>
          <a:lstStyle/>
          <a:p>
            <a:r>
              <a:rPr lang="en-GB" b="1" kern="1200" dirty="0">
                <a:solidFill>
                  <a:srgbClr val="002060"/>
                </a:solidFill>
                <a:latin typeface="Arial"/>
                <a:ea typeface="ＭＳ Ｐゴシック"/>
                <a:cs typeface="+mj-cs"/>
              </a:rPr>
              <a:t>Exploring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33" y="929662"/>
            <a:ext cx="4023883" cy="5775937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b="1" dirty="0"/>
              <a:t>Exploring 1: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sz="2800" dirty="0"/>
              <a:t>Helping the QI practitioner understand the personal learning and current situation regarding their improvement project</a:t>
            </a:r>
            <a:r>
              <a:rPr lang="en-GB" dirty="0"/>
              <a:t>. </a:t>
            </a:r>
            <a:br>
              <a:rPr lang="en-GB" dirty="0"/>
            </a:br>
            <a:r>
              <a:rPr lang="en-GB" b="1" dirty="0"/>
              <a:t>Exploring 2: </a:t>
            </a:r>
          </a:p>
          <a:p>
            <a:pPr marL="0" indent="0">
              <a:buNone/>
            </a:pPr>
            <a:r>
              <a:rPr lang="en-GB" sz="2800" dirty="0"/>
              <a:t>Invite the QI practitioner to think through possibilities for future action in progressing  the project and their learning.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F08229D-9E43-4C9F-83DF-7EBBF018647C}"/>
              </a:ext>
            </a:extLst>
          </p:cNvPr>
          <p:cNvSpPr txBox="1">
            <a:spLocks/>
          </p:cNvSpPr>
          <p:nvPr/>
        </p:nvSpPr>
        <p:spPr bwMode="auto">
          <a:xfrm>
            <a:off x="4464932" y="164124"/>
            <a:ext cx="210739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MS PGothic" pitchFamily="34" charset="-128"/>
                <a:cs typeface="MS PGothic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MS PGothic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MS PGothic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MS PGothic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MS PGothic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b="1" kern="1200" dirty="0">
                <a:solidFill>
                  <a:srgbClr val="002060"/>
                </a:solidFill>
                <a:latin typeface="Arial"/>
                <a:ea typeface="ＭＳ Ｐゴシック"/>
                <a:cs typeface="+mj-cs"/>
              </a:rPr>
              <a:t>Action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5BDF04-B436-45E4-95B5-2D8CDB1C5B79}"/>
              </a:ext>
            </a:extLst>
          </p:cNvPr>
          <p:cNvSpPr txBox="1">
            <a:spLocks/>
          </p:cNvSpPr>
          <p:nvPr/>
        </p:nvSpPr>
        <p:spPr bwMode="auto">
          <a:xfrm>
            <a:off x="4478070" y="973015"/>
            <a:ext cx="3744416" cy="574862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bg1"/>
                </a:solidFill>
                <a:latin typeface="+mn-lt"/>
                <a:ea typeface="MS PGothic" pitchFamily="34" charset="-128"/>
                <a:cs typeface="MS PGothic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chemeClr val="bg1"/>
                </a:solidFill>
                <a:latin typeface="+mn-lt"/>
                <a:ea typeface="MS PGothic" pitchFamily="34" charset="-128"/>
                <a:cs typeface="MS PGothic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bg1"/>
                </a:solidFill>
                <a:latin typeface="+mn-lt"/>
                <a:ea typeface="MS PGothic" pitchFamily="34" charset="-128"/>
                <a:cs typeface="MS PGothic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chemeClr val="bg1"/>
                </a:solidFill>
                <a:latin typeface="+mn-lt"/>
                <a:ea typeface="MS PGothic" pitchFamily="34" charset="-128"/>
                <a:cs typeface="MS PGothic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bg1"/>
                </a:solidFill>
                <a:latin typeface="+mn-lt"/>
                <a:ea typeface="MS PGothic" pitchFamily="34" charset="-128"/>
                <a:cs typeface="MS PGothic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GB" kern="0" dirty="0"/>
              <a:t>Choosing a way ahead and deciding the next steps:</a:t>
            </a:r>
          </a:p>
          <a:p>
            <a:pPr marL="0" indent="0">
              <a:buFontTx/>
              <a:buNone/>
            </a:pPr>
            <a:endParaRPr lang="en-GB" sz="2400" kern="0" dirty="0"/>
          </a:p>
          <a:p>
            <a:pPr marL="0" indent="0">
              <a:buFontTx/>
              <a:buNone/>
            </a:pPr>
            <a:r>
              <a:rPr lang="en-GB" sz="2400" kern="0" dirty="0"/>
              <a:t>Establish commitment to action</a:t>
            </a:r>
          </a:p>
          <a:p>
            <a:pPr marL="0" indent="0">
              <a:buFontTx/>
              <a:buNone/>
            </a:pPr>
            <a:endParaRPr lang="en-GB" sz="2400" kern="0" dirty="0"/>
          </a:p>
          <a:p>
            <a:pPr marL="0" indent="0">
              <a:buFontTx/>
              <a:buNone/>
            </a:pPr>
            <a:r>
              <a:rPr lang="en-GB" sz="2400" kern="0" dirty="0"/>
              <a:t>Identify any obstacles and how to overcome</a:t>
            </a:r>
          </a:p>
          <a:p>
            <a:pPr marL="0" indent="0">
              <a:buFontTx/>
              <a:buNone/>
            </a:pPr>
            <a:endParaRPr lang="en-GB" sz="2400" kern="0" dirty="0"/>
          </a:p>
          <a:p>
            <a:pPr marL="0" indent="0">
              <a:buFontTx/>
              <a:buNone/>
            </a:pPr>
            <a:r>
              <a:rPr lang="en-GB" sz="2400" kern="0" dirty="0"/>
              <a:t>Establish some specific actions and milestones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BD2FB17-C76C-4E10-B652-160B08F03412}"/>
              </a:ext>
            </a:extLst>
          </p:cNvPr>
          <p:cNvSpPr txBox="1">
            <a:spLocks/>
          </p:cNvSpPr>
          <p:nvPr/>
        </p:nvSpPr>
        <p:spPr bwMode="auto">
          <a:xfrm>
            <a:off x="8593233" y="128953"/>
            <a:ext cx="2660304" cy="59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MS PGothic" pitchFamily="34" charset="-128"/>
                <a:cs typeface="MS PGothic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MS PGothic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MS PGothic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MS PGothic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MS PGothic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b="1" kern="1200" dirty="0">
                <a:solidFill>
                  <a:srgbClr val="002060"/>
                </a:solidFill>
                <a:latin typeface="Arial"/>
                <a:ea typeface="ＭＳ Ｐゴシック"/>
                <a:cs typeface="+mj-cs"/>
              </a:rPr>
              <a:t>Review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FE81FE-C216-4C81-B207-582EC9520A3B}"/>
              </a:ext>
            </a:extLst>
          </p:cNvPr>
          <p:cNvSpPr txBox="1">
            <a:spLocks/>
          </p:cNvSpPr>
          <p:nvPr/>
        </p:nvSpPr>
        <p:spPr bwMode="auto">
          <a:xfrm>
            <a:off x="8609457" y="949569"/>
            <a:ext cx="3325869" cy="573998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bg1"/>
                </a:solidFill>
                <a:latin typeface="+mn-lt"/>
                <a:ea typeface="MS PGothic" pitchFamily="34" charset="-128"/>
                <a:cs typeface="MS PGothic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chemeClr val="bg1"/>
                </a:solidFill>
                <a:latin typeface="+mn-lt"/>
                <a:ea typeface="MS PGothic" pitchFamily="34" charset="-128"/>
                <a:cs typeface="MS PGothic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bg1"/>
                </a:solidFill>
                <a:latin typeface="+mn-lt"/>
                <a:ea typeface="MS PGothic" pitchFamily="34" charset="-128"/>
                <a:cs typeface="MS PGothic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chemeClr val="bg1"/>
                </a:solidFill>
                <a:latin typeface="+mn-lt"/>
                <a:ea typeface="MS PGothic" pitchFamily="34" charset="-128"/>
                <a:cs typeface="MS PGothic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bg1"/>
                </a:solidFill>
                <a:latin typeface="+mn-lt"/>
                <a:ea typeface="MS PGothic" pitchFamily="34" charset="-128"/>
                <a:cs typeface="MS PGothic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en-GB" sz="800" kern="0" dirty="0"/>
          </a:p>
          <a:p>
            <a:pPr marL="0" indent="0">
              <a:buFontTx/>
              <a:buNone/>
            </a:pPr>
            <a:r>
              <a:rPr lang="en-GB" sz="2800" kern="0" dirty="0"/>
              <a:t>Review ground covered and decisions made.</a:t>
            </a:r>
          </a:p>
          <a:p>
            <a:pPr marL="0" indent="0">
              <a:buFontTx/>
              <a:buNone/>
            </a:pPr>
            <a:r>
              <a:rPr lang="en-GB" sz="2800" kern="0" dirty="0"/>
              <a:t>Mentor seeks feedback about:</a:t>
            </a:r>
          </a:p>
          <a:p>
            <a:r>
              <a:rPr lang="en-GB" sz="2400" kern="0" dirty="0"/>
              <a:t>What was helpful about the process, </a:t>
            </a:r>
          </a:p>
          <a:p>
            <a:r>
              <a:rPr lang="en-GB" sz="2400" kern="0" dirty="0"/>
              <a:t>What was difficult and </a:t>
            </a:r>
          </a:p>
          <a:p>
            <a:r>
              <a:rPr lang="en-GB" sz="2400" kern="0" dirty="0"/>
              <a:t>What they would like to be different in future sessions.</a:t>
            </a:r>
          </a:p>
        </p:txBody>
      </p:sp>
    </p:spTree>
    <p:extLst>
      <p:ext uri="{BB962C8B-B14F-4D97-AF65-F5344CB8AC3E}">
        <p14:creationId xmlns:p14="http://schemas.microsoft.com/office/powerpoint/2010/main" val="30118907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5" grpId="0"/>
      <p:bldP spid="6" grpId="0" animBg="1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NHSGRASC">
  <a:themeElements>
    <a:clrScheme name="">
      <a:dk1>
        <a:srgbClr val="000000"/>
      </a:dk1>
      <a:lt1>
        <a:srgbClr val="FFFFFF"/>
      </a:lt1>
      <a:dk2>
        <a:srgbClr val="092869"/>
      </a:dk2>
      <a:lt2>
        <a:srgbClr val="FFFFFF"/>
      </a:lt2>
      <a:accent1>
        <a:srgbClr val="5D719C"/>
      </a:accent1>
      <a:accent2>
        <a:srgbClr val="3333CC"/>
      </a:accent2>
      <a:accent3>
        <a:srgbClr val="AAACB9"/>
      </a:accent3>
      <a:accent4>
        <a:srgbClr val="DADADA"/>
      </a:accent4>
      <a:accent5>
        <a:srgbClr val="B6BBCB"/>
      </a:accent5>
      <a:accent6>
        <a:srgbClr val="2D2DB9"/>
      </a:accent6>
      <a:hlink>
        <a:srgbClr val="CCCCFF"/>
      </a:hlink>
      <a:folHlink>
        <a:srgbClr val="B2B2B2"/>
      </a:folHlink>
    </a:clrScheme>
    <a:fontScheme name="1_NHSGRAS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1_NHSGRAS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GRAS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HSGRAS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GRAS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GRAS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GRAS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GRAS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577</Words>
  <Application>Microsoft Office PowerPoint</Application>
  <PresentationFormat>Widescreen</PresentationFormat>
  <Paragraphs>135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1_NHSGRASC</vt:lpstr>
      <vt:lpstr>Welcome</vt:lpstr>
      <vt:lpstr>Let’s check in!</vt:lpstr>
      <vt:lpstr>  Update</vt:lpstr>
      <vt:lpstr>  Reflections</vt:lpstr>
      <vt:lpstr> Next Steps..</vt:lpstr>
      <vt:lpstr> Let’s check out!</vt:lpstr>
      <vt:lpstr>Contracting</vt:lpstr>
      <vt:lpstr>Exploring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Sacha Will</dc:creator>
  <cp:lastModifiedBy>Sacha Will</cp:lastModifiedBy>
  <cp:revision>8</cp:revision>
  <dcterms:created xsi:type="dcterms:W3CDTF">2019-02-07T14:24:04Z</dcterms:created>
  <dcterms:modified xsi:type="dcterms:W3CDTF">2019-03-19T13:51:53Z</dcterms:modified>
</cp:coreProperties>
</file>